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7" r:id="rId3"/>
    <p:sldId id="257" r:id="rId4"/>
    <p:sldId id="258" r:id="rId5"/>
    <p:sldId id="260" r:id="rId6"/>
    <p:sldId id="285" r:id="rId7"/>
    <p:sldId id="286" r:id="rId8"/>
    <p:sldId id="287" r:id="rId9"/>
    <p:sldId id="288" r:id="rId10"/>
    <p:sldId id="289" r:id="rId11"/>
    <p:sldId id="290" r:id="rId12"/>
    <p:sldId id="265" r:id="rId13"/>
    <p:sldId id="291" r:id="rId14"/>
    <p:sldId id="292" r:id="rId15"/>
    <p:sldId id="293" r:id="rId16"/>
    <p:sldId id="294" r:id="rId17"/>
    <p:sldId id="295" r:id="rId18"/>
    <p:sldId id="296" r:id="rId19"/>
    <p:sldId id="297" r:id="rId20"/>
    <p:sldId id="284" r:id="rId21"/>
    <p:sldId id="282" r:id="rId22"/>
    <p:sldId id="299"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idi Ojha" initials="HO" lastIdx="2" clrIdx="0"/>
  <p:cmAuthor id="1" name="Sohum" initials="S" lastIdx="3" clrIdx="1"/>
  <p:cmAuthor id="2" name="Lakshmi Jagannathan" initials="L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0756" autoAdjust="0"/>
  </p:normalViewPr>
  <p:slideViewPr>
    <p:cSldViewPr>
      <p:cViewPr>
        <p:scale>
          <a:sx n="90" d="100"/>
          <a:sy n="90" d="100"/>
        </p:scale>
        <p:origin x="-732" y="7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relationship"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shade val="50000"/>
            </a:schemeClr>
          </a:lnRef>
          <a:fillRef idx="1">
            <a:schemeClr val="accent1"/>
          </a:fillRef>
          <a:effectRef idx="0">
            <a:schemeClr val="accent1"/>
          </a:effectRef>
          <a:fontRef idx="minor">
            <a:schemeClr val="lt1"/>
          </a:fontRef>
        </dgm:style>
      </dgm:prSet>
      <dgm:spPr>
        <a:solidFill>
          <a:schemeClr val="accent6">
            <a:lumMod val="40000"/>
            <a:lumOff val="60000"/>
          </a:schemeClr>
        </a:solidFill>
      </dgm:spPr>
      <dgm:t>
        <a:bodyPr/>
        <a:lstStyle/>
        <a:p>
          <a:r>
            <a:rPr lang="en-US" dirty="0" smtClean="0">
              <a:solidFill>
                <a:schemeClr val="tx1"/>
              </a:solidFill>
            </a:rPr>
            <a:t>David, an SSE student, comes home with his grades and he has done very poorly. When his father tells him to put more effort and study well to improve his grades, he says, “</a:t>
          </a:r>
          <a:r>
            <a:rPr lang="en-US" b="1" dirty="0" smtClean="0">
              <a:solidFill>
                <a:schemeClr val="tx1"/>
              </a:solidFill>
            </a:rPr>
            <a:t>In my SSE class, the teacher taught us about self-satisfaction. I am trying to practice that in my daily life. I am learning to be satisfied with the grades I get.</a:t>
          </a:r>
          <a:r>
            <a:rPr lang="en-US" dirty="0" smtClean="0">
              <a:solidFill>
                <a:schemeClr val="tx1"/>
              </a:solidFill>
            </a:rPr>
            <a:t>” </a:t>
          </a:r>
          <a:endParaRPr lang="en-US" dirty="0">
            <a:solidFill>
              <a:schemeClr val="tx1"/>
            </a:solidFill>
          </a:endParaRPr>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Is the child’s argument reasonable? </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DE3180A-DB2E-446C-AC02-172F2EE70D32}">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What is the difference between complacency and self-satisfaction?  How do these relate to this particular situation?</a:t>
          </a:r>
          <a:endParaRPr lang="en-US" dirty="0"/>
        </a:p>
      </dgm:t>
    </dgm:pt>
    <dgm:pt modelId="{2EF337E0-5B9A-4CB5-B950-3902AEDCC2F7}" type="parTrans" cxnId="{B0B212CC-B968-4C32-84B5-AE0719BC03E8}">
      <dgm:prSet/>
      <dgm:spPr/>
      <dgm:t>
        <a:bodyPr/>
        <a:lstStyle/>
        <a:p>
          <a:endParaRPr lang="en-US"/>
        </a:p>
      </dgm:t>
    </dgm:pt>
    <dgm:pt modelId="{62877580-7B59-4D05-B40A-FB9E026ADA33}" type="sibTrans" cxnId="{B0B212CC-B968-4C32-84B5-AE0719BC03E8}">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would you, as a parent, explain to him what his SSE teacher meant to teach?</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3">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3">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629B843A-94E8-4BF2-9035-8C0D4B493959}" type="pres">
      <dgm:prSet presAssocID="{ADE3180A-DB2E-446C-AC02-172F2EE70D32}" presName="vertTwo" presStyleCnt="0"/>
      <dgm:spPr/>
    </dgm:pt>
    <dgm:pt modelId="{696E60B4-0A4A-4572-B8DE-7BB4D11DE78F}" type="pres">
      <dgm:prSet presAssocID="{ADE3180A-DB2E-446C-AC02-172F2EE70D32}" presName="txTwo" presStyleLbl="node2" presStyleIdx="2" presStyleCnt="3">
        <dgm:presLayoutVars>
          <dgm:chPref val="3"/>
        </dgm:presLayoutVars>
      </dgm:prSet>
      <dgm:spPr/>
      <dgm:t>
        <a:bodyPr/>
        <a:lstStyle/>
        <a:p>
          <a:endParaRPr lang="en-US"/>
        </a:p>
      </dgm:t>
    </dgm:pt>
    <dgm:pt modelId="{422E2E5A-6BE8-402F-BE96-FEB36EDB6B11}" type="pres">
      <dgm:prSet presAssocID="{ADE3180A-DB2E-446C-AC02-172F2EE70D32}" presName="horzTwo" presStyleCnt="0"/>
      <dgm:spPr/>
    </dgm:pt>
  </dgm:ptLst>
  <dgm:cxnLst>
    <dgm:cxn modelId="{09FC993B-08BF-4A0B-8E5D-4B3111EE8C4B}" type="presOf" srcId="{2F1C2F88-0FEB-458A-89EA-E65798049F99}" destId="{7C3F5057-EEDF-41B8-BC7F-8F2CEE09DA85}" srcOrd="0" destOrd="0" presId="urn:microsoft.com/office/officeart/2005/8/layout/hierarchy4"/>
    <dgm:cxn modelId="{A0A16CFC-00FB-44CE-AF13-56C4D7D873D7}" type="presOf" srcId="{ADE3180A-DB2E-446C-AC02-172F2EE70D32}" destId="{696E60B4-0A4A-4572-B8DE-7BB4D11DE78F}" srcOrd="0" destOrd="0" presId="urn:microsoft.com/office/officeart/2005/8/layout/hierarchy4"/>
    <dgm:cxn modelId="{A182967F-872F-4EFB-9654-63BC1FDB0EED}" type="presOf" srcId="{A8C67189-7887-412F-ABE7-D2B764CAD04A}" destId="{0781F106-811A-4913-90FC-934F37299027}" srcOrd="0" destOrd="0" presId="urn:microsoft.com/office/officeart/2005/8/layout/hierarchy4"/>
    <dgm:cxn modelId="{D719B6B9-6063-44B1-B2A3-3A629E0587F9}" srcId="{535AC6BC-F1F8-4DAF-B3E9-E5652391125B}" destId="{A8C67189-7887-412F-ABE7-D2B764CAD04A}" srcOrd="1" destOrd="0" parTransId="{AC3848BC-CF38-4B1B-B422-035747B04AD9}" sibTransId="{5AEA2D7C-FBC2-4073-9ACE-5FD3D2E4A227}"/>
    <dgm:cxn modelId="{E04BE117-8D59-40E0-B52E-FF38B958BA77}" srcId="{535AC6BC-F1F8-4DAF-B3E9-E5652391125B}" destId="{2F1C2F88-0FEB-458A-89EA-E65798049F99}" srcOrd="0" destOrd="0" parTransId="{365EEE68-3FEE-4DC4-9F55-4248550754F9}" sibTransId="{4C022C76-19B0-4F11-9AC1-2ED1168BDCCF}"/>
    <dgm:cxn modelId="{BC1DB6B5-9A0D-4EDA-BC5E-64B5FF1DC889}" type="presOf" srcId="{B10DA087-2040-4EE5-BAA9-A78F377A4065}" destId="{66350D89-FC6B-4CF4-8425-F85944FC01C2}" srcOrd="0" destOrd="0" presId="urn:microsoft.com/office/officeart/2005/8/layout/hierarchy4"/>
    <dgm:cxn modelId="{F227A620-F699-4618-AF4D-A139067DDB6D}" srcId="{B10DA087-2040-4EE5-BAA9-A78F377A4065}" destId="{535AC6BC-F1F8-4DAF-B3E9-E5652391125B}" srcOrd="0" destOrd="0" parTransId="{2E7F2AD7-5450-4103-81CC-A13DFE96A42A}" sibTransId="{61F9F50E-1992-47AD-A498-77A8F38BB580}"/>
    <dgm:cxn modelId="{B0B212CC-B968-4C32-84B5-AE0719BC03E8}" srcId="{535AC6BC-F1F8-4DAF-B3E9-E5652391125B}" destId="{ADE3180A-DB2E-446C-AC02-172F2EE70D32}" srcOrd="2" destOrd="0" parTransId="{2EF337E0-5B9A-4CB5-B950-3902AEDCC2F7}" sibTransId="{62877580-7B59-4D05-B40A-FB9E026ADA33}"/>
    <dgm:cxn modelId="{6515979E-ECB8-4102-9B2B-A4E32AB0446E}" type="presOf" srcId="{535AC6BC-F1F8-4DAF-B3E9-E5652391125B}" destId="{1D5C51EE-812E-49FF-A865-6D680B023F05}" srcOrd="0" destOrd="0" presId="urn:microsoft.com/office/officeart/2005/8/layout/hierarchy4"/>
    <dgm:cxn modelId="{7CC908A9-0207-4096-8566-50E27E62695C}" type="presParOf" srcId="{66350D89-FC6B-4CF4-8425-F85944FC01C2}" destId="{3A9AC1BA-451F-47E3-B5E0-2283400FA43D}" srcOrd="0" destOrd="0" presId="urn:microsoft.com/office/officeart/2005/8/layout/hierarchy4"/>
    <dgm:cxn modelId="{DF50E65F-25DD-4CE6-BC62-5FB273691BE7}" type="presParOf" srcId="{3A9AC1BA-451F-47E3-B5E0-2283400FA43D}" destId="{1D5C51EE-812E-49FF-A865-6D680B023F05}" srcOrd="0" destOrd="0" presId="urn:microsoft.com/office/officeart/2005/8/layout/hierarchy4"/>
    <dgm:cxn modelId="{389BFA25-19E7-4373-B91C-93DBD4B66FB9}" type="presParOf" srcId="{3A9AC1BA-451F-47E3-B5E0-2283400FA43D}" destId="{188A93E9-AF89-4059-8906-1B326C812443}" srcOrd="1" destOrd="0" presId="urn:microsoft.com/office/officeart/2005/8/layout/hierarchy4"/>
    <dgm:cxn modelId="{5A7A16E6-86DD-46C2-920A-3CA90E6476FC}" type="presParOf" srcId="{3A9AC1BA-451F-47E3-B5E0-2283400FA43D}" destId="{7F9FBB02-3CDC-40AE-8E3F-09AE3636EDA7}" srcOrd="2" destOrd="0" presId="urn:microsoft.com/office/officeart/2005/8/layout/hierarchy4"/>
    <dgm:cxn modelId="{8DAFAB27-6E57-4133-8940-139A24517380}" type="presParOf" srcId="{7F9FBB02-3CDC-40AE-8E3F-09AE3636EDA7}" destId="{FFC7A60F-F001-408A-9DBE-BFD1A3A68782}" srcOrd="0" destOrd="0" presId="urn:microsoft.com/office/officeart/2005/8/layout/hierarchy4"/>
    <dgm:cxn modelId="{4CAE4423-8C99-43D1-90E3-ECA2A62C47A6}" type="presParOf" srcId="{FFC7A60F-F001-408A-9DBE-BFD1A3A68782}" destId="{7C3F5057-EEDF-41B8-BC7F-8F2CEE09DA85}" srcOrd="0" destOrd="0" presId="urn:microsoft.com/office/officeart/2005/8/layout/hierarchy4"/>
    <dgm:cxn modelId="{ECF48466-1E49-4EC9-968C-EA876CE2AE26}" type="presParOf" srcId="{FFC7A60F-F001-408A-9DBE-BFD1A3A68782}" destId="{20E9646F-AD90-40C3-861F-C27C4D258236}" srcOrd="1" destOrd="0" presId="urn:microsoft.com/office/officeart/2005/8/layout/hierarchy4"/>
    <dgm:cxn modelId="{97B826A0-2FDA-4969-9F0A-C7BC7EAD57C1}" type="presParOf" srcId="{7F9FBB02-3CDC-40AE-8E3F-09AE3636EDA7}" destId="{A0EAFE3D-EC2D-4483-ACAC-D4AFFFCDBBE8}" srcOrd="1" destOrd="0" presId="urn:microsoft.com/office/officeart/2005/8/layout/hierarchy4"/>
    <dgm:cxn modelId="{5E0E8A5C-687F-4E49-ADDA-24247665BB5F}" type="presParOf" srcId="{7F9FBB02-3CDC-40AE-8E3F-09AE3636EDA7}" destId="{050CC737-A127-4C5B-9EB3-7314FC56BECF}" srcOrd="2" destOrd="0" presId="urn:microsoft.com/office/officeart/2005/8/layout/hierarchy4"/>
    <dgm:cxn modelId="{7BC6097D-CF76-45D7-B43B-5AE3D323FF01}" type="presParOf" srcId="{050CC737-A127-4C5B-9EB3-7314FC56BECF}" destId="{0781F106-811A-4913-90FC-934F37299027}" srcOrd="0" destOrd="0" presId="urn:microsoft.com/office/officeart/2005/8/layout/hierarchy4"/>
    <dgm:cxn modelId="{B823406E-1B3A-46D1-A787-FFD2F3EF6C91}" type="presParOf" srcId="{050CC737-A127-4C5B-9EB3-7314FC56BECF}" destId="{20D8058B-5B2E-4A38-9B03-4D76BC0A2355}" srcOrd="1" destOrd="0" presId="urn:microsoft.com/office/officeart/2005/8/layout/hierarchy4"/>
    <dgm:cxn modelId="{BC894B56-E06D-4D6E-AFC4-DDC6825AC8BE}" type="presParOf" srcId="{7F9FBB02-3CDC-40AE-8E3F-09AE3636EDA7}" destId="{2174F9E5-D505-4FF8-A5F5-ACB4B363E3BE}" srcOrd="3" destOrd="0" presId="urn:microsoft.com/office/officeart/2005/8/layout/hierarchy4"/>
    <dgm:cxn modelId="{A1053EDE-3E38-4156-AA9B-0113821A386E}" type="presParOf" srcId="{7F9FBB02-3CDC-40AE-8E3F-09AE3636EDA7}" destId="{629B843A-94E8-4BF2-9035-8C0D4B493959}" srcOrd="4" destOrd="0" presId="urn:microsoft.com/office/officeart/2005/8/layout/hierarchy4"/>
    <dgm:cxn modelId="{04FFDCD2-5EC8-40CF-8AA2-DFAAF3C08D42}" type="presParOf" srcId="{629B843A-94E8-4BF2-9035-8C0D4B493959}" destId="{696E60B4-0A4A-4572-B8DE-7BB4D11DE78F}" srcOrd="0" destOrd="0" presId="urn:microsoft.com/office/officeart/2005/8/layout/hierarchy4"/>
    <dgm:cxn modelId="{B85D84CF-38FD-421F-9A7D-002AE39A4AF2}" type="presParOf" srcId="{629B843A-94E8-4BF2-9035-8C0D4B493959}" destId="{422E2E5A-6BE8-402F-BE96-FEB36EDB6B1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relationship"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solidFill>
                <a:schemeClr val="tx1"/>
              </a:solidFill>
            </a:rPr>
            <a:t>You have a good job, a loving family, and all the necessities to lead a comfortable life.   Your friend, who graduated with the same qualifications (university, degree, etc) as you gets paid a lot more in his job and is able to afford luxuries such as multiple vacations a year with his family, ‘high end’ cars, etc, and at times you compare yourself with your friend.   </a:t>
          </a:r>
          <a:endParaRPr lang="en-US" dirty="0">
            <a:solidFill>
              <a:schemeClr val="tx1"/>
            </a:solidFill>
          </a:endParaRPr>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What do you think is the main cause for this comparison? Why do we feel the need to compare with others even though we seem to have everything we need? </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DE3180A-DB2E-446C-AC02-172F2EE70D32}">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can we avoid such comparison by keeping the big picture (i.e. swami’s grace and omnipresence) in mind?  </a:t>
          </a:r>
          <a:endParaRPr lang="en-US" dirty="0"/>
        </a:p>
      </dgm:t>
    </dgm:pt>
    <dgm:pt modelId="{2EF337E0-5B9A-4CB5-B950-3902AEDCC2F7}" type="parTrans" cxnId="{B0B212CC-B968-4C32-84B5-AE0719BC03E8}">
      <dgm:prSet/>
      <dgm:spPr/>
      <dgm:t>
        <a:bodyPr/>
        <a:lstStyle/>
        <a:p>
          <a:endParaRPr lang="en-US"/>
        </a:p>
      </dgm:t>
    </dgm:pt>
    <dgm:pt modelId="{62877580-7B59-4D05-B40A-FB9E026ADA33}" type="sibTrans" cxnId="{B0B212CC-B968-4C32-84B5-AE0719BC03E8}">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does this particular scenario deter us from maintaining self-confidence and being self-satisfied?   How does it disturb our peace?</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3">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3">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629B843A-94E8-4BF2-9035-8C0D4B493959}" type="pres">
      <dgm:prSet presAssocID="{ADE3180A-DB2E-446C-AC02-172F2EE70D32}" presName="vertTwo" presStyleCnt="0"/>
      <dgm:spPr/>
    </dgm:pt>
    <dgm:pt modelId="{696E60B4-0A4A-4572-B8DE-7BB4D11DE78F}" type="pres">
      <dgm:prSet presAssocID="{ADE3180A-DB2E-446C-AC02-172F2EE70D32}" presName="txTwo" presStyleLbl="node2" presStyleIdx="2" presStyleCnt="3">
        <dgm:presLayoutVars>
          <dgm:chPref val="3"/>
        </dgm:presLayoutVars>
      </dgm:prSet>
      <dgm:spPr/>
      <dgm:t>
        <a:bodyPr/>
        <a:lstStyle/>
        <a:p>
          <a:endParaRPr lang="en-US"/>
        </a:p>
      </dgm:t>
    </dgm:pt>
    <dgm:pt modelId="{422E2E5A-6BE8-402F-BE96-FEB36EDB6B11}" type="pres">
      <dgm:prSet presAssocID="{ADE3180A-DB2E-446C-AC02-172F2EE70D32}" presName="horzTwo" presStyleCnt="0"/>
      <dgm:spPr/>
    </dgm:pt>
  </dgm:ptLst>
  <dgm:cxnLst>
    <dgm:cxn modelId="{7F13890B-B762-4457-8E36-994B9713B2B9}" type="presOf" srcId="{2F1C2F88-0FEB-458A-89EA-E65798049F99}" destId="{7C3F5057-EEDF-41B8-BC7F-8F2CEE09DA85}" srcOrd="0" destOrd="0" presId="urn:microsoft.com/office/officeart/2005/8/layout/hierarchy4"/>
    <dgm:cxn modelId="{BDC55801-4C39-4B46-9A5B-16F8F4110764}" type="presOf" srcId="{ADE3180A-DB2E-446C-AC02-172F2EE70D32}" destId="{696E60B4-0A4A-4572-B8DE-7BB4D11DE78F}" srcOrd="0" destOrd="0" presId="urn:microsoft.com/office/officeart/2005/8/layout/hierarchy4"/>
    <dgm:cxn modelId="{D719B6B9-6063-44B1-B2A3-3A629E0587F9}" srcId="{535AC6BC-F1F8-4DAF-B3E9-E5652391125B}" destId="{A8C67189-7887-412F-ABE7-D2B764CAD04A}" srcOrd="1" destOrd="0" parTransId="{AC3848BC-CF38-4B1B-B422-035747B04AD9}" sibTransId="{5AEA2D7C-FBC2-4073-9ACE-5FD3D2E4A227}"/>
    <dgm:cxn modelId="{5C296058-57AA-4588-9B87-C6720DF4D4D4}" type="presOf" srcId="{535AC6BC-F1F8-4DAF-B3E9-E5652391125B}" destId="{1D5C51EE-812E-49FF-A865-6D680B023F05}" srcOrd="0" destOrd="0" presId="urn:microsoft.com/office/officeart/2005/8/layout/hierarchy4"/>
    <dgm:cxn modelId="{603D9FD2-2D67-4E96-BFF4-ECD9C3999A1D}" type="presOf" srcId="{B10DA087-2040-4EE5-BAA9-A78F377A4065}" destId="{66350D89-FC6B-4CF4-8425-F85944FC01C2}" srcOrd="0" destOrd="0" presId="urn:microsoft.com/office/officeart/2005/8/layout/hierarchy4"/>
    <dgm:cxn modelId="{E04BE117-8D59-40E0-B52E-FF38B958BA77}" srcId="{535AC6BC-F1F8-4DAF-B3E9-E5652391125B}" destId="{2F1C2F88-0FEB-458A-89EA-E65798049F99}" srcOrd="0" destOrd="0" parTransId="{365EEE68-3FEE-4DC4-9F55-4248550754F9}" sibTransId="{4C022C76-19B0-4F11-9AC1-2ED1168BDCCF}"/>
    <dgm:cxn modelId="{F227A620-F699-4618-AF4D-A139067DDB6D}" srcId="{B10DA087-2040-4EE5-BAA9-A78F377A4065}" destId="{535AC6BC-F1F8-4DAF-B3E9-E5652391125B}" srcOrd="0" destOrd="0" parTransId="{2E7F2AD7-5450-4103-81CC-A13DFE96A42A}" sibTransId="{61F9F50E-1992-47AD-A498-77A8F38BB580}"/>
    <dgm:cxn modelId="{E41C8346-B396-4384-8BE0-2EFF8087FA62}" type="presOf" srcId="{A8C67189-7887-412F-ABE7-D2B764CAD04A}" destId="{0781F106-811A-4913-90FC-934F37299027}" srcOrd="0" destOrd="0" presId="urn:microsoft.com/office/officeart/2005/8/layout/hierarchy4"/>
    <dgm:cxn modelId="{B0B212CC-B968-4C32-84B5-AE0719BC03E8}" srcId="{535AC6BC-F1F8-4DAF-B3E9-E5652391125B}" destId="{ADE3180A-DB2E-446C-AC02-172F2EE70D32}" srcOrd="2" destOrd="0" parTransId="{2EF337E0-5B9A-4CB5-B950-3902AEDCC2F7}" sibTransId="{62877580-7B59-4D05-B40A-FB9E026ADA33}"/>
    <dgm:cxn modelId="{EBDA0111-0874-4A89-8608-58ADDD5A16A9}" type="presParOf" srcId="{66350D89-FC6B-4CF4-8425-F85944FC01C2}" destId="{3A9AC1BA-451F-47E3-B5E0-2283400FA43D}" srcOrd="0" destOrd="0" presId="urn:microsoft.com/office/officeart/2005/8/layout/hierarchy4"/>
    <dgm:cxn modelId="{1D84D7F1-3977-4E5A-BD5E-429BBD0A609C}" type="presParOf" srcId="{3A9AC1BA-451F-47E3-B5E0-2283400FA43D}" destId="{1D5C51EE-812E-49FF-A865-6D680B023F05}" srcOrd="0" destOrd="0" presId="urn:microsoft.com/office/officeart/2005/8/layout/hierarchy4"/>
    <dgm:cxn modelId="{D7250F57-6E44-47CE-BA12-F406503E2B8C}" type="presParOf" srcId="{3A9AC1BA-451F-47E3-B5E0-2283400FA43D}" destId="{188A93E9-AF89-4059-8906-1B326C812443}" srcOrd="1" destOrd="0" presId="urn:microsoft.com/office/officeart/2005/8/layout/hierarchy4"/>
    <dgm:cxn modelId="{FA60F48F-DEC3-4CD5-A089-63EDADD9BAEE}" type="presParOf" srcId="{3A9AC1BA-451F-47E3-B5E0-2283400FA43D}" destId="{7F9FBB02-3CDC-40AE-8E3F-09AE3636EDA7}" srcOrd="2" destOrd="0" presId="urn:microsoft.com/office/officeart/2005/8/layout/hierarchy4"/>
    <dgm:cxn modelId="{AE7F2CBD-E68B-439B-9B56-18015104064B}" type="presParOf" srcId="{7F9FBB02-3CDC-40AE-8E3F-09AE3636EDA7}" destId="{FFC7A60F-F001-408A-9DBE-BFD1A3A68782}" srcOrd="0" destOrd="0" presId="urn:microsoft.com/office/officeart/2005/8/layout/hierarchy4"/>
    <dgm:cxn modelId="{496C0D91-4164-405B-B45D-D5A35F724379}" type="presParOf" srcId="{FFC7A60F-F001-408A-9DBE-BFD1A3A68782}" destId="{7C3F5057-EEDF-41B8-BC7F-8F2CEE09DA85}" srcOrd="0" destOrd="0" presId="urn:microsoft.com/office/officeart/2005/8/layout/hierarchy4"/>
    <dgm:cxn modelId="{EA154C4E-5330-4BEA-8DF4-061F019F22B5}" type="presParOf" srcId="{FFC7A60F-F001-408A-9DBE-BFD1A3A68782}" destId="{20E9646F-AD90-40C3-861F-C27C4D258236}" srcOrd="1" destOrd="0" presId="urn:microsoft.com/office/officeart/2005/8/layout/hierarchy4"/>
    <dgm:cxn modelId="{85D57ABA-E15D-49A4-9001-3BEB6BB24430}" type="presParOf" srcId="{7F9FBB02-3CDC-40AE-8E3F-09AE3636EDA7}" destId="{A0EAFE3D-EC2D-4483-ACAC-D4AFFFCDBBE8}" srcOrd="1" destOrd="0" presId="urn:microsoft.com/office/officeart/2005/8/layout/hierarchy4"/>
    <dgm:cxn modelId="{34B1A6C6-FAFF-4845-8B22-48C97B49727C}" type="presParOf" srcId="{7F9FBB02-3CDC-40AE-8E3F-09AE3636EDA7}" destId="{050CC737-A127-4C5B-9EB3-7314FC56BECF}" srcOrd="2" destOrd="0" presId="urn:microsoft.com/office/officeart/2005/8/layout/hierarchy4"/>
    <dgm:cxn modelId="{800B15CF-8505-4E8E-9514-29A57BCA7320}" type="presParOf" srcId="{050CC737-A127-4C5B-9EB3-7314FC56BECF}" destId="{0781F106-811A-4913-90FC-934F37299027}" srcOrd="0" destOrd="0" presId="urn:microsoft.com/office/officeart/2005/8/layout/hierarchy4"/>
    <dgm:cxn modelId="{774F36B7-13AF-4F98-9B2E-DC4FCEFBD904}" type="presParOf" srcId="{050CC737-A127-4C5B-9EB3-7314FC56BECF}" destId="{20D8058B-5B2E-4A38-9B03-4D76BC0A2355}" srcOrd="1" destOrd="0" presId="urn:microsoft.com/office/officeart/2005/8/layout/hierarchy4"/>
    <dgm:cxn modelId="{6F01EAC5-C457-493C-8269-02AA18EE74D0}" type="presParOf" srcId="{7F9FBB02-3CDC-40AE-8E3F-09AE3636EDA7}" destId="{2174F9E5-D505-4FF8-A5F5-ACB4B363E3BE}" srcOrd="3" destOrd="0" presId="urn:microsoft.com/office/officeart/2005/8/layout/hierarchy4"/>
    <dgm:cxn modelId="{8A194D24-AED6-41FA-9ABF-4DB22D5B1E0C}" type="presParOf" srcId="{7F9FBB02-3CDC-40AE-8E3F-09AE3636EDA7}" destId="{629B843A-94E8-4BF2-9035-8C0D4B493959}" srcOrd="4" destOrd="0" presId="urn:microsoft.com/office/officeart/2005/8/layout/hierarchy4"/>
    <dgm:cxn modelId="{3C747B68-6991-42F9-83CF-D020F1F461DF}" type="presParOf" srcId="{629B843A-94E8-4BF2-9035-8C0D4B493959}" destId="{696E60B4-0A4A-4572-B8DE-7BB4D11DE78F}" srcOrd="0" destOrd="0" presId="urn:microsoft.com/office/officeart/2005/8/layout/hierarchy4"/>
    <dgm:cxn modelId="{C154BD9D-6A70-46F3-9995-95DEE27E8487}" type="presParOf" srcId="{629B843A-94E8-4BF2-9035-8C0D4B493959}" destId="{422E2E5A-6BE8-402F-BE96-FEB36EDB6B1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relationship"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t>A man in his mid-twenties has just been promoted.  In order to justify this and to prove his worth, he starts working long days, sacrificing sleep and rest. He claims his satisfaction lies in his quest to always outperform his colleagues.    </a:t>
          </a:r>
          <a:endParaRPr lang="en-US" dirty="0"/>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What is the difference between complacency, self-satisfaction, and this ‘quest to always outperform your colleagues’?  Can we be overly ambitious and still be satisfied?</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DE3180A-DB2E-446C-AC02-172F2EE70D32}">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In our daily lives, what is a good way to keep track of our activities and see if we are: (a) complacent (b) practicing self-satisfaction (c) overly ambitious?</a:t>
          </a:r>
          <a:endParaRPr lang="en-US" dirty="0"/>
        </a:p>
      </dgm:t>
    </dgm:pt>
    <dgm:pt modelId="{2EF337E0-5B9A-4CB5-B950-3902AEDCC2F7}" type="parTrans" cxnId="{B0B212CC-B968-4C32-84B5-AE0719BC03E8}">
      <dgm:prSet/>
      <dgm:spPr/>
      <dgm:t>
        <a:bodyPr/>
        <a:lstStyle/>
        <a:p>
          <a:endParaRPr lang="en-US"/>
        </a:p>
      </dgm:t>
    </dgm:pt>
    <dgm:pt modelId="{62877580-7B59-4D05-B40A-FB9E026ADA33}" type="sibTrans" cxnId="{B0B212CC-B968-4C32-84B5-AE0719BC03E8}">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Why is balance or equanimity important and essential?</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3">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3">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629B843A-94E8-4BF2-9035-8C0D4B493959}" type="pres">
      <dgm:prSet presAssocID="{ADE3180A-DB2E-446C-AC02-172F2EE70D32}" presName="vertTwo" presStyleCnt="0"/>
      <dgm:spPr/>
    </dgm:pt>
    <dgm:pt modelId="{696E60B4-0A4A-4572-B8DE-7BB4D11DE78F}" type="pres">
      <dgm:prSet presAssocID="{ADE3180A-DB2E-446C-AC02-172F2EE70D32}" presName="txTwo" presStyleLbl="node2" presStyleIdx="2" presStyleCnt="3">
        <dgm:presLayoutVars>
          <dgm:chPref val="3"/>
        </dgm:presLayoutVars>
      </dgm:prSet>
      <dgm:spPr/>
      <dgm:t>
        <a:bodyPr/>
        <a:lstStyle/>
        <a:p>
          <a:endParaRPr lang="en-US"/>
        </a:p>
      </dgm:t>
    </dgm:pt>
    <dgm:pt modelId="{422E2E5A-6BE8-402F-BE96-FEB36EDB6B11}" type="pres">
      <dgm:prSet presAssocID="{ADE3180A-DB2E-446C-AC02-172F2EE70D32}" presName="horzTwo" presStyleCnt="0"/>
      <dgm:spPr/>
    </dgm:pt>
  </dgm:ptLst>
  <dgm:cxnLst>
    <dgm:cxn modelId="{B0B212CC-B968-4C32-84B5-AE0719BC03E8}" srcId="{535AC6BC-F1F8-4DAF-B3E9-E5652391125B}" destId="{ADE3180A-DB2E-446C-AC02-172F2EE70D32}" srcOrd="2" destOrd="0" parTransId="{2EF337E0-5B9A-4CB5-B950-3902AEDCC2F7}" sibTransId="{62877580-7B59-4D05-B40A-FB9E026ADA33}"/>
    <dgm:cxn modelId="{DACDB290-37AA-4D30-8F93-8BC0054FC527}" type="presOf" srcId="{A8C67189-7887-412F-ABE7-D2B764CAD04A}" destId="{0781F106-811A-4913-90FC-934F37299027}" srcOrd="0" destOrd="0" presId="urn:microsoft.com/office/officeart/2005/8/layout/hierarchy4"/>
    <dgm:cxn modelId="{6D9475AC-BFFF-46F0-8C86-8EDCE3707158}" type="presOf" srcId="{B10DA087-2040-4EE5-BAA9-A78F377A4065}" destId="{66350D89-FC6B-4CF4-8425-F85944FC01C2}" srcOrd="0" destOrd="0" presId="urn:microsoft.com/office/officeart/2005/8/layout/hierarchy4"/>
    <dgm:cxn modelId="{F227A620-F699-4618-AF4D-A139067DDB6D}" srcId="{B10DA087-2040-4EE5-BAA9-A78F377A4065}" destId="{535AC6BC-F1F8-4DAF-B3E9-E5652391125B}" srcOrd="0" destOrd="0" parTransId="{2E7F2AD7-5450-4103-81CC-A13DFE96A42A}" sibTransId="{61F9F50E-1992-47AD-A498-77A8F38BB580}"/>
    <dgm:cxn modelId="{647D1F3E-C4AD-4282-BC5B-5D964C93C006}" type="presOf" srcId="{535AC6BC-F1F8-4DAF-B3E9-E5652391125B}" destId="{1D5C51EE-812E-49FF-A865-6D680B023F05}" srcOrd="0" destOrd="0" presId="urn:microsoft.com/office/officeart/2005/8/layout/hierarchy4"/>
    <dgm:cxn modelId="{D719B6B9-6063-44B1-B2A3-3A629E0587F9}" srcId="{535AC6BC-F1F8-4DAF-B3E9-E5652391125B}" destId="{A8C67189-7887-412F-ABE7-D2B764CAD04A}" srcOrd="1" destOrd="0" parTransId="{AC3848BC-CF38-4B1B-B422-035747B04AD9}" sibTransId="{5AEA2D7C-FBC2-4073-9ACE-5FD3D2E4A227}"/>
    <dgm:cxn modelId="{E04BE117-8D59-40E0-B52E-FF38B958BA77}" srcId="{535AC6BC-F1F8-4DAF-B3E9-E5652391125B}" destId="{2F1C2F88-0FEB-458A-89EA-E65798049F99}" srcOrd="0" destOrd="0" parTransId="{365EEE68-3FEE-4DC4-9F55-4248550754F9}" sibTransId="{4C022C76-19B0-4F11-9AC1-2ED1168BDCCF}"/>
    <dgm:cxn modelId="{106A190C-BE2F-4001-9911-E776C3DA8BFD}" type="presOf" srcId="{ADE3180A-DB2E-446C-AC02-172F2EE70D32}" destId="{696E60B4-0A4A-4572-B8DE-7BB4D11DE78F}" srcOrd="0" destOrd="0" presId="urn:microsoft.com/office/officeart/2005/8/layout/hierarchy4"/>
    <dgm:cxn modelId="{C98AF57B-5360-451E-B165-06C25B77EC07}" type="presOf" srcId="{2F1C2F88-0FEB-458A-89EA-E65798049F99}" destId="{7C3F5057-EEDF-41B8-BC7F-8F2CEE09DA85}" srcOrd="0" destOrd="0" presId="urn:microsoft.com/office/officeart/2005/8/layout/hierarchy4"/>
    <dgm:cxn modelId="{B09AD09D-215F-4B95-86D5-D581A1F23EAB}" type="presParOf" srcId="{66350D89-FC6B-4CF4-8425-F85944FC01C2}" destId="{3A9AC1BA-451F-47E3-B5E0-2283400FA43D}" srcOrd="0" destOrd="0" presId="urn:microsoft.com/office/officeart/2005/8/layout/hierarchy4"/>
    <dgm:cxn modelId="{0C11C170-977D-47BE-B0BA-67D107813B8E}" type="presParOf" srcId="{3A9AC1BA-451F-47E3-B5E0-2283400FA43D}" destId="{1D5C51EE-812E-49FF-A865-6D680B023F05}" srcOrd="0" destOrd="0" presId="urn:microsoft.com/office/officeart/2005/8/layout/hierarchy4"/>
    <dgm:cxn modelId="{BBD7B853-BBA9-4855-A280-A455E3BD113F}" type="presParOf" srcId="{3A9AC1BA-451F-47E3-B5E0-2283400FA43D}" destId="{188A93E9-AF89-4059-8906-1B326C812443}" srcOrd="1" destOrd="0" presId="urn:microsoft.com/office/officeart/2005/8/layout/hierarchy4"/>
    <dgm:cxn modelId="{DF123DE5-3BC0-40BE-B34B-E53327529C07}" type="presParOf" srcId="{3A9AC1BA-451F-47E3-B5E0-2283400FA43D}" destId="{7F9FBB02-3CDC-40AE-8E3F-09AE3636EDA7}" srcOrd="2" destOrd="0" presId="urn:microsoft.com/office/officeart/2005/8/layout/hierarchy4"/>
    <dgm:cxn modelId="{78BA5760-D28C-49B5-B153-C04122F60CF6}" type="presParOf" srcId="{7F9FBB02-3CDC-40AE-8E3F-09AE3636EDA7}" destId="{FFC7A60F-F001-408A-9DBE-BFD1A3A68782}" srcOrd="0" destOrd="0" presId="urn:microsoft.com/office/officeart/2005/8/layout/hierarchy4"/>
    <dgm:cxn modelId="{C79356C3-B210-44AD-AF51-66E8BFBBFD59}" type="presParOf" srcId="{FFC7A60F-F001-408A-9DBE-BFD1A3A68782}" destId="{7C3F5057-EEDF-41B8-BC7F-8F2CEE09DA85}" srcOrd="0" destOrd="0" presId="urn:microsoft.com/office/officeart/2005/8/layout/hierarchy4"/>
    <dgm:cxn modelId="{D71CC781-BF39-4356-A25F-215DBFB07B49}" type="presParOf" srcId="{FFC7A60F-F001-408A-9DBE-BFD1A3A68782}" destId="{20E9646F-AD90-40C3-861F-C27C4D258236}" srcOrd="1" destOrd="0" presId="urn:microsoft.com/office/officeart/2005/8/layout/hierarchy4"/>
    <dgm:cxn modelId="{C9CEBA14-9FD1-4495-A9A3-6AC3FB4B721E}" type="presParOf" srcId="{7F9FBB02-3CDC-40AE-8E3F-09AE3636EDA7}" destId="{A0EAFE3D-EC2D-4483-ACAC-D4AFFFCDBBE8}" srcOrd="1" destOrd="0" presId="urn:microsoft.com/office/officeart/2005/8/layout/hierarchy4"/>
    <dgm:cxn modelId="{9335E824-A867-4345-B14B-98850D2ADCFC}" type="presParOf" srcId="{7F9FBB02-3CDC-40AE-8E3F-09AE3636EDA7}" destId="{050CC737-A127-4C5B-9EB3-7314FC56BECF}" srcOrd="2" destOrd="0" presId="urn:microsoft.com/office/officeart/2005/8/layout/hierarchy4"/>
    <dgm:cxn modelId="{7150BA80-634A-4743-BAAF-7739F3E52A47}" type="presParOf" srcId="{050CC737-A127-4C5B-9EB3-7314FC56BECF}" destId="{0781F106-811A-4913-90FC-934F37299027}" srcOrd="0" destOrd="0" presId="urn:microsoft.com/office/officeart/2005/8/layout/hierarchy4"/>
    <dgm:cxn modelId="{AFDEFE8E-7443-4DA9-8782-96F722A99ADC}" type="presParOf" srcId="{050CC737-A127-4C5B-9EB3-7314FC56BECF}" destId="{20D8058B-5B2E-4A38-9B03-4D76BC0A2355}" srcOrd="1" destOrd="0" presId="urn:microsoft.com/office/officeart/2005/8/layout/hierarchy4"/>
    <dgm:cxn modelId="{100FC0F3-329F-40B5-B463-6D847BAE9442}" type="presParOf" srcId="{7F9FBB02-3CDC-40AE-8E3F-09AE3636EDA7}" destId="{2174F9E5-D505-4FF8-A5F5-ACB4B363E3BE}" srcOrd="3" destOrd="0" presId="urn:microsoft.com/office/officeart/2005/8/layout/hierarchy4"/>
    <dgm:cxn modelId="{BB111070-E45D-41A1-BDFA-77C4B6D61923}" type="presParOf" srcId="{7F9FBB02-3CDC-40AE-8E3F-09AE3636EDA7}" destId="{629B843A-94E8-4BF2-9035-8C0D4B493959}" srcOrd="4" destOrd="0" presId="urn:microsoft.com/office/officeart/2005/8/layout/hierarchy4"/>
    <dgm:cxn modelId="{A6B86C16-7405-474A-98DF-90CFFBBC590C}" type="presParOf" srcId="{629B843A-94E8-4BF2-9035-8C0D4B493959}" destId="{696E60B4-0A4A-4572-B8DE-7BB4D11DE78F}" srcOrd="0" destOrd="0" presId="urn:microsoft.com/office/officeart/2005/8/layout/hierarchy4"/>
    <dgm:cxn modelId="{D625D31F-0640-4EA7-8B79-F7F67EF3FB1A}" type="presParOf" srcId="{629B843A-94E8-4BF2-9035-8C0D4B493959}" destId="{422E2E5A-6BE8-402F-BE96-FEB36EDB6B1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hierarchy"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t>Some of the recent events in your life have put a little strain on the financial situation at home.  You know that it will all be ok soon since the situation is slowly getting better, but at the moment, it is worrying you a lot because everything seems uncertain</a:t>
          </a:r>
          <a:endParaRPr lang="en-US" dirty="0"/>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do self-confidence and self-satisfaction play a role in this situation?  </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Additionally, how does ceiling on desires help us practice self-satisfaction?</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2">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2">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Lst>
  <dgm:cxnLst>
    <dgm:cxn modelId="{D719B6B9-6063-44B1-B2A3-3A629E0587F9}" srcId="{535AC6BC-F1F8-4DAF-B3E9-E5652391125B}" destId="{A8C67189-7887-412F-ABE7-D2B764CAD04A}" srcOrd="1" destOrd="0" parTransId="{AC3848BC-CF38-4B1B-B422-035747B04AD9}" sibTransId="{5AEA2D7C-FBC2-4073-9ACE-5FD3D2E4A227}"/>
    <dgm:cxn modelId="{7C5D0B34-D9AF-4FCC-9680-51D226E115A7}" type="presOf" srcId="{B10DA087-2040-4EE5-BAA9-A78F377A4065}" destId="{66350D89-FC6B-4CF4-8425-F85944FC01C2}" srcOrd="0" destOrd="0" presId="urn:microsoft.com/office/officeart/2005/8/layout/hierarchy4"/>
    <dgm:cxn modelId="{F7EE1F19-19DB-43B4-9426-D26BB0FD9962}" type="presOf" srcId="{535AC6BC-F1F8-4DAF-B3E9-E5652391125B}" destId="{1D5C51EE-812E-49FF-A865-6D680B023F05}" srcOrd="0" destOrd="0" presId="urn:microsoft.com/office/officeart/2005/8/layout/hierarchy4"/>
    <dgm:cxn modelId="{AC75757D-8F03-4EBB-B9DA-BEE7E6BA7BD6}" type="presOf" srcId="{2F1C2F88-0FEB-458A-89EA-E65798049F99}" destId="{7C3F5057-EEDF-41B8-BC7F-8F2CEE09DA85}" srcOrd="0" destOrd="0" presId="urn:microsoft.com/office/officeart/2005/8/layout/hierarchy4"/>
    <dgm:cxn modelId="{E04BE117-8D59-40E0-B52E-FF38B958BA77}" srcId="{535AC6BC-F1F8-4DAF-B3E9-E5652391125B}" destId="{2F1C2F88-0FEB-458A-89EA-E65798049F99}" srcOrd="0" destOrd="0" parTransId="{365EEE68-3FEE-4DC4-9F55-4248550754F9}" sibTransId="{4C022C76-19B0-4F11-9AC1-2ED1168BDCCF}"/>
    <dgm:cxn modelId="{F227A620-F699-4618-AF4D-A139067DDB6D}" srcId="{B10DA087-2040-4EE5-BAA9-A78F377A4065}" destId="{535AC6BC-F1F8-4DAF-B3E9-E5652391125B}" srcOrd="0" destOrd="0" parTransId="{2E7F2AD7-5450-4103-81CC-A13DFE96A42A}" sibTransId="{61F9F50E-1992-47AD-A498-77A8F38BB580}"/>
    <dgm:cxn modelId="{21576CD8-1031-435E-8707-8E9FBBF1ECCA}" type="presOf" srcId="{A8C67189-7887-412F-ABE7-D2B764CAD04A}" destId="{0781F106-811A-4913-90FC-934F37299027}" srcOrd="0" destOrd="0" presId="urn:microsoft.com/office/officeart/2005/8/layout/hierarchy4"/>
    <dgm:cxn modelId="{93ED4D08-3B2E-4F04-8CFF-BC7DFE267B18}" type="presParOf" srcId="{66350D89-FC6B-4CF4-8425-F85944FC01C2}" destId="{3A9AC1BA-451F-47E3-B5E0-2283400FA43D}" srcOrd="0" destOrd="0" presId="urn:microsoft.com/office/officeart/2005/8/layout/hierarchy4"/>
    <dgm:cxn modelId="{FEEBD32B-F4BC-4328-872F-96D9E2FDB451}" type="presParOf" srcId="{3A9AC1BA-451F-47E3-B5E0-2283400FA43D}" destId="{1D5C51EE-812E-49FF-A865-6D680B023F05}" srcOrd="0" destOrd="0" presId="urn:microsoft.com/office/officeart/2005/8/layout/hierarchy4"/>
    <dgm:cxn modelId="{6C3C05A2-B8B4-4742-8E5D-8D4B0D0E2E8E}" type="presParOf" srcId="{3A9AC1BA-451F-47E3-B5E0-2283400FA43D}" destId="{188A93E9-AF89-4059-8906-1B326C812443}" srcOrd="1" destOrd="0" presId="urn:microsoft.com/office/officeart/2005/8/layout/hierarchy4"/>
    <dgm:cxn modelId="{F18F9529-3236-4D3D-855A-FDF7D6A49158}" type="presParOf" srcId="{3A9AC1BA-451F-47E3-B5E0-2283400FA43D}" destId="{7F9FBB02-3CDC-40AE-8E3F-09AE3636EDA7}" srcOrd="2" destOrd="0" presId="urn:microsoft.com/office/officeart/2005/8/layout/hierarchy4"/>
    <dgm:cxn modelId="{1ADD9620-5299-440A-AD56-BDA22E032DB1}" type="presParOf" srcId="{7F9FBB02-3CDC-40AE-8E3F-09AE3636EDA7}" destId="{FFC7A60F-F001-408A-9DBE-BFD1A3A68782}" srcOrd="0" destOrd="0" presId="urn:microsoft.com/office/officeart/2005/8/layout/hierarchy4"/>
    <dgm:cxn modelId="{FC45D3B7-8E46-44E0-A24E-D12CD13F004A}" type="presParOf" srcId="{FFC7A60F-F001-408A-9DBE-BFD1A3A68782}" destId="{7C3F5057-EEDF-41B8-BC7F-8F2CEE09DA85}" srcOrd="0" destOrd="0" presId="urn:microsoft.com/office/officeart/2005/8/layout/hierarchy4"/>
    <dgm:cxn modelId="{CB1CF22A-4D6B-49F8-8C67-B46F0B0B121A}" type="presParOf" srcId="{FFC7A60F-F001-408A-9DBE-BFD1A3A68782}" destId="{20E9646F-AD90-40C3-861F-C27C4D258236}" srcOrd="1" destOrd="0" presId="urn:microsoft.com/office/officeart/2005/8/layout/hierarchy4"/>
    <dgm:cxn modelId="{C40DEDBF-F146-4411-890D-134055652A38}" type="presParOf" srcId="{7F9FBB02-3CDC-40AE-8E3F-09AE3636EDA7}" destId="{A0EAFE3D-EC2D-4483-ACAC-D4AFFFCDBBE8}" srcOrd="1" destOrd="0" presId="urn:microsoft.com/office/officeart/2005/8/layout/hierarchy4"/>
    <dgm:cxn modelId="{9D6A713F-B37B-4119-947A-B58429BDAC78}" type="presParOf" srcId="{7F9FBB02-3CDC-40AE-8E3F-09AE3636EDA7}" destId="{050CC737-A127-4C5B-9EB3-7314FC56BECF}" srcOrd="2" destOrd="0" presId="urn:microsoft.com/office/officeart/2005/8/layout/hierarchy4"/>
    <dgm:cxn modelId="{FB52E9A0-BCA5-4397-AD39-84113F366E53}" type="presParOf" srcId="{050CC737-A127-4C5B-9EB3-7314FC56BECF}" destId="{0781F106-811A-4913-90FC-934F37299027}" srcOrd="0" destOrd="0" presId="urn:microsoft.com/office/officeart/2005/8/layout/hierarchy4"/>
    <dgm:cxn modelId="{A7C02E1C-1C6C-4167-89A6-6C4862B46F27}" type="presParOf" srcId="{050CC737-A127-4C5B-9EB3-7314FC56BECF}" destId="{20D8058B-5B2E-4A38-9B03-4D76BC0A235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hierarchy"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t>Dan goes shopping with a group of friends. On his way out of the store he realizes that the cashier has forgotten to check out the Twix Bar he got during checkout.  </a:t>
          </a:r>
          <a:r>
            <a:rPr lang="en-US" dirty="0" smtClean="0">
              <a:solidFill>
                <a:schemeClr val="tx1"/>
              </a:solidFill>
            </a:rPr>
            <a:t>His friends are late for dinner and urge Dan to forget about this especially since it costs less than a dollar. </a:t>
          </a:r>
          <a:r>
            <a:rPr lang="en-US" dirty="0" smtClean="0"/>
            <a:t>They remind him that he is involved with so many service activities and charity events that this trivial thing does not matter. But still his conscience does not agree.  He goes back, stands in the long line and pays for it.</a:t>
          </a:r>
          <a:endParaRPr lang="en-US" dirty="0"/>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Have you ever been in a similar situation in your life?  How did you react?  How did you feel afterward?</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do you think Dan felt after paying for the Twix Bar even though the amount itself might be trivial? </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78BFAD28-38B4-42C0-A021-ED8E20F39BDA}">
      <dgm:prSe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does this situation relate to self-satisfaction?</a:t>
          </a:r>
          <a:endParaRPr lang="en-US" dirty="0"/>
        </a:p>
      </dgm:t>
    </dgm:pt>
    <dgm:pt modelId="{2502191E-3D61-47F7-8AB4-20EB3B146B0E}" type="parTrans" cxnId="{438A3BD6-1878-43CF-9890-0ADF9045592D}">
      <dgm:prSet/>
      <dgm:spPr/>
      <dgm:t>
        <a:bodyPr/>
        <a:lstStyle/>
        <a:p>
          <a:endParaRPr lang="en-US"/>
        </a:p>
      </dgm:t>
    </dgm:pt>
    <dgm:pt modelId="{1B73C76A-D2DD-4924-9811-9295392BDBB5}" type="sibTrans" cxnId="{438A3BD6-1878-43CF-9890-0ADF9045592D}">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3">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3">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D36C150C-67C8-464D-ADB1-8BFBADFA3A1C}" type="pres">
      <dgm:prSet presAssocID="{78BFAD28-38B4-42C0-A021-ED8E20F39BDA}" presName="vertTwo" presStyleCnt="0"/>
      <dgm:spPr/>
    </dgm:pt>
    <dgm:pt modelId="{FD25D2F2-C45A-4595-A4E7-CA635582E22E}" type="pres">
      <dgm:prSet presAssocID="{78BFAD28-38B4-42C0-A021-ED8E20F39BDA}" presName="txTwo" presStyleLbl="node2" presStyleIdx="2" presStyleCnt="3">
        <dgm:presLayoutVars>
          <dgm:chPref val="3"/>
        </dgm:presLayoutVars>
      </dgm:prSet>
      <dgm:spPr/>
      <dgm:t>
        <a:bodyPr/>
        <a:lstStyle/>
        <a:p>
          <a:endParaRPr lang="en-US"/>
        </a:p>
      </dgm:t>
    </dgm:pt>
    <dgm:pt modelId="{FEC3664A-42C5-479B-A8F6-839304C023DA}" type="pres">
      <dgm:prSet presAssocID="{78BFAD28-38B4-42C0-A021-ED8E20F39BDA}" presName="horzTwo" presStyleCnt="0"/>
      <dgm:spPr/>
    </dgm:pt>
  </dgm:ptLst>
  <dgm:cxnLst>
    <dgm:cxn modelId="{1BC53E9E-3121-44E5-9F48-69E26AF1347F}" type="presOf" srcId="{B10DA087-2040-4EE5-BAA9-A78F377A4065}" destId="{66350D89-FC6B-4CF4-8425-F85944FC01C2}" srcOrd="0" destOrd="0" presId="urn:microsoft.com/office/officeart/2005/8/layout/hierarchy4"/>
    <dgm:cxn modelId="{D719B6B9-6063-44B1-B2A3-3A629E0587F9}" srcId="{535AC6BC-F1F8-4DAF-B3E9-E5652391125B}" destId="{A8C67189-7887-412F-ABE7-D2B764CAD04A}" srcOrd="1" destOrd="0" parTransId="{AC3848BC-CF38-4B1B-B422-035747B04AD9}" sibTransId="{5AEA2D7C-FBC2-4073-9ACE-5FD3D2E4A227}"/>
    <dgm:cxn modelId="{1BBEA0D6-A63A-42B8-84CB-6CF1A3957B2F}" type="presOf" srcId="{2F1C2F88-0FEB-458A-89EA-E65798049F99}" destId="{7C3F5057-EEDF-41B8-BC7F-8F2CEE09DA85}" srcOrd="0" destOrd="0" presId="urn:microsoft.com/office/officeart/2005/8/layout/hierarchy4"/>
    <dgm:cxn modelId="{E04BE117-8D59-40E0-B52E-FF38B958BA77}" srcId="{535AC6BC-F1F8-4DAF-B3E9-E5652391125B}" destId="{2F1C2F88-0FEB-458A-89EA-E65798049F99}" srcOrd="0" destOrd="0" parTransId="{365EEE68-3FEE-4DC4-9F55-4248550754F9}" sibTransId="{4C022C76-19B0-4F11-9AC1-2ED1168BDCCF}"/>
    <dgm:cxn modelId="{A8706EE8-9447-4412-BD01-35EDF65F39F0}" type="presOf" srcId="{A8C67189-7887-412F-ABE7-D2B764CAD04A}" destId="{0781F106-811A-4913-90FC-934F37299027}" srcOrd="0" destOrd="0" presId="urn:microsoft.com/office/officeart/2005/8/layout/hierarchy4"/>
    <dgm:cxn modelId="{438A3BD6-1878-43CF-9890-0ADF9045592D}" srcId="{535AC6BC-F1F8-4DAF-B3E9-E5652391125B}" destId="{78BFAD28-38B4-42C0-A021-ED8E20F39BDA}" srcOrd="2" destOrd="0" parTransId="{2502191E-3D61-47F7-8AB4-20EB3B146B0E}" sibTransId="{1B73C76A-D2DD-4924-9811-9295392BDBB5}"/>
    <dgm:cxn modelId="{F227A620-F699-4618-AF4D-A139067DDB6D}" srcId="{B10DA087-2040-4EE5-BAA9-A78F377A4065}" destId="{535AC6BC-F1F8-4DAF-B3E9-E5652391125B}" srcOrd="0" destOrd="0" parTransId="{2E7F2AD7-5450-4103-81CC-A13DFE96A42A}" sibTransId="{61F9F50E-1992-47AD-A498-77A8F38BB580}"/>
    <dgm:cxn modelId="{26E25523-BAC1-45A8-B6A9-A91087AB5D16}" type="presOf" srcId="{535AC6BC-F1F8-4DAF-B3E9-E5652391125B}" destId="{1D5C51EE-812E-49FF-A865-6D680B023F05}" srcOrd="0" destOrd="0" presId="urn:microsoft.com/office/officeart/2005/8/layout/hierarchy4"/>
    <dgm:cxn modelId="{B0825AA0-102B-4DFA-AA86-79EA51DAA8BE}" type="presOf" srcId="{78BFAD28-38B4-42C0-A021-ED8E20F39BDA}" destId="{FD25D2F2-C45A-4595-A4E7-CA635582E22E}" srcOrd="0" destOrd="0" presId="urn:microsoft.com/office/officeart/2005/8/layout/hierarchy4"/>
    <dgm:cxn modelId="{B83B088F-891D-4A23-86C1-17A79595A485}" type="presParOf" srcId="{66350D89-FC6B-4CF4-8425-F85944FC01C2}" destId="{3A9AC1BA-451F-47E3-B5E0-2283400FA43D}" srcOrd="0" destOrd="0" presId="urn:microsoft.com/office/officeart/2005/8/layout/hierarchy4"/>
    <dgm:cxn modelId="{0754798C-35A8-4BBD-A067-E50ABD694DB1}" type="presParOf" srcId="{3A9AC1BA-451F-47E3-B5E0-2283400FA43D}" destId="{1D5C51EE-812E-49FF-A865-6D680B023F05}" srcOrd="0" destOrd="0" presId="urn:microsoft.com/office/officeart/2005/8/layout/hierarchy4"/>
    <dgm:cxn modelId="{8971519F-2FCF-485E-A219-CF41282A314B}" type="presParOf" srcId="{3A9AC1BA-451F-47E3-B5E0-2283400FA43D}" destId="{188A93E9-AF89-4059-8906-1B326C812443}" srcOrd="1" destOrd="0" presId="urn:microsoft.com/office/officeart/2005/8/layout/hierarchy4"/>
    <dgm:cxn modelId="{66CDE865-4C76-48D3-BB98-3438C5BA20F7}" type="presParOf" srcId="{3A9AC1BA-451F-47E3-B5E0-2283400FA43D}" destId="{7F9FBB02-3CDC-40AE-8E3F-09AE3636EDA7}" srcOrd="2" destOrd="0" presId="urn:microsoft.com/office/officeart/2005/8/layout/hierarchy4"/>
    <dgm:cxn modelId="{748B667A-621C-493E-8913-C6C56D088910}" type="presParOf" srcId="{7F9FBB02-3CDC-40AE-8E3F-09AE3636EDA7}" destId="{FFC7A60F-F001-408A-9DBE-BFD1A3A68782}" srcOrd="0" destOrd="0" presId="urn:microsoft.com/office/officeart/2005/8/layout/hierarchy4"/>
    <dgm:cxn modelId="{7692C4F2-CBD3-402E-A613-581494349A9C}" type="presParOf" srcId="{FFC7A60F-F001-408A-9DBE-BFD1A3A68782}" destId="{7C3F5057-EEDF-41B8-BC7F-8F2CEE09DA85}" srcOrd="0" destOrd="0" presId="urn:microsoft.com/office/officeart/2005/8/layout/hierarchy4"/>
    <dgm:cxn modelId="{1E8C3EA2-C85B-466A-A247-1A5B836FFDB2}" type="presParOf" srcId="{FFC7A60F-F001-408A-9DBE-BFD1A3A68782}" destId="{20E9646F-AD90-40C3-861F-C27C4D258236}" srcOrd="1" destOrd="0" presId="urn:microsoft.com/office/officeart/2005/8/layout/hierarchy4"/>
    <dgm:cxn modelId="{013AB837-8CD4-4997-892E-DD07FABF7C2A}" type="presParOf" srcId="{7F9FBB02-3CDC-40AE-8E3F-09AE3636EDA7}" destId="{A0EAFE3D-EC2D-4483-ACAC-D4AFFFCDBBE8}" srcOrd="1" destOrd="0" presId="urn:microsoft.com/office/officeart/2005/8/layout/hierarchy4"/>
    <dgm:cxn modelId="{DD206ADA-C600-44A9-BBD7-9D2A7421E5D8}" type="presParOf" srcId="{7F9FBB02-3CDC-40AE-8E3F-09AE3636EDA7}" destId="{050CC737-A127-4C5B-9EB3-7314FC56BECF}" srcOrd="2" destOrd="0" presId="urn:microsoft.com/office/officeart/2005/8/layout/hierarchy4"/>
    <dgm:cxn modelId="{4800450D-C358-49BF-B329-B54C46828CFA}" type="presParOf" srcId="{050CC737-A127-4C5B-9EB3-7314FC56BECF}" destId="{0781F106-811A-4913-90FC-934F37299027}" srcOrd="0" destOrd="0" presId="urn:microsoft.com/office/officeart/2005/8/layout/hierarchy4"/>
    <dgm:cxn modelId="{49271EE3-D04E-45A8-969D-EB325F7629A6}" type="presParOf" srcId="{050CC737-A127-4C5B-9EB3-7314FC56BECF}" destId="{20D8058B-5B2E-4A38-9B03-4D76BC0A2355}" srcOrd="1" destOrd="0" presId="urn:microsoft.com/office/officeart/2005/8/layout/hierarchy4"/>
    <dgm:cxn modelId="{3489025C-D827-4FA2-981E-DF46AFC682ED}" type="presParOf" srcId="{7F9FBB02-3CDC-40AE-8E3F-09AE3636EDA7}" destId="{2174F9E5-D505-4FF8-A5F5-ACB4B363E3BE}" srcOrd="3" destOrd="0" presId="urn:microsoft.com/office/officeart/2005/8/layout/hierarchy4"/>
    <dgm:cxn modelId="{AB5C35F5-593D-4B00-A5BC-91FCC40469F7}" type="presParOf" srcId="{7F9FBB02-3CDC-40AE-8E3F-09AE3636EDA7}" destId="{D36C150C-67C8-464D-ADB1-8BFBADFA3A1C}" srcOrd="4" destOrd="0" presId="urn:microsoft.com/office/officeart/2005/8/layout/hierarchy4"/>
    <dgm:cxn modelId="{AACBC802-0E90-4D18-8A00-8AB75C20AA7B}" type="presParOf" srcId="{D36C150C-67C8-464D-ADB1-8BFBADFA3A1C}" destId="{FD25D2F2-C45A-4595-A4E7-CA635582E22E}" srcOrd="0" destOrd="0" presId="urn:microsoft.com/office/officeart/2005/8/layout/hierarchy4"/>
    <dgm:cxn modelId="{16773B24-70DB-4307-B5DB-726AD87107EC}" type="presParOf" srcId="{D36C150C-67C8-464D-ADB1-8BFBADFA3A1C}" destId="{FEC3664A-42C5-479B-A8F6-839304C023D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hierarchy"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t>John’s uncle comes to visit him from out of town. John decides to take his uncle to see a baseball game. John is very excited because he got tickets to one of the most intense games of the season. The game is going well until, the ninth inning </a:t>
          </a:r>
          <a:r>
            <a:rPr lang="en-US" dirty="0" smtClean="0">
              <a:solidFill>
                <a:schemeClr val="tx1"/>
              </a:solidFill>
            </a:rPr>
            <a:t>when</a:t>
          </a:r>
          <a:r>
            <a:rPr lang="en-US" dirty="0" smtClean="0"/>
            <a:t> the other team scores a few runs to take the lead of the game. John becomes very nervous and worried for his team. Sadly, John’s team lost the game. John is very upset. John’s uncle on the other hand is in a great mood and tells John not to worry. John inquires how his uncle can be in such a good mood after his team lost so badly. John’s uncle says – it’s not who wins or loses that matters. Enjoying the game itself is more important.</a:t>
          </a:r>
          <a:endParaRPr lang="en-US" dirty="0"/>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Why is equanimity that John’s uncle is displaying important in life?</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John’s uncle says, ‘enjoying the game itself is more important.’  How can remembering this help us in many situations in life?  How can this help us be content in ups and downs and help us maintain self-satisfaction?</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78BFAD28-38B4-42C0-A021-ED8E20F39BDA}">
      <dgm:prSe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Everything in life is willed by the Divine who knows the past, present, and future.  How can we always live in the moment and enjoy the present?</a:t>
          </a:r>
          <a:endParaRPr lang="en-US" dirty="0"/>
        </a:p>
      </dgm:t>
    </dgm:pt>
    <dgm:pt modelId="{2502191E-3D61-47F7-8AB4-20EB3B146B0E}" type="parTrans" cxnId="{438A3BD6-1878-43CF-9890-0ADF9045592D}">
      <dgm:prSet/>
      <dgm:spPr/>
      <dgm:t>
        <a:bodyPr/>
        <a:lstStyle/>
        <a:p>
          <a:endParaRPr lang="en-US"/>
        </a:p>
      </dgm:t>
    </dgm:pt>
    <dgm:pt modelId="{1B73C76A-D2DD-4924-9811-9295392BDBB5}" type="sibTrans" cxnId="{438A3BD6-1878-43CF-9890-0ADF9045592D}">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3">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3">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D36C150C-67C8-464D-ADB1-8BFBADFA3A1C}" type="pres">
      <dgm:prSet presAssocID="{78BFAD28-38B4-42C0-A021-ED8E20F39BDA}" presName="vertTwo" presStyleCnt="0"/>
      <dgm:spPr/>
    </dgm:pt>
    <dgm:pt modelId="{FD25D2F2-C45A-4595-A4E7-CA635582E22E}" type="pres">
      <dgm:prSet presAssocID="{78BFAD28-38B4-42C0-A021-ED8E20F39BDA}" presName="txTwo" presStyleLbl="node2" presStyleIdx="2" presStyleCnt="3">
        <dgm:presLayoutVars>
          <dgm:chPref val="3"/>
        </dgm:presLayoutVars>
      </dgm:prSet>
      <dgm:spPr/>
      <dgm:t>
        <a:bodyPr/>
        <a:lstStyle/>
        <a:p>
          <a:endParaRPr lang="en-US"/>
        </a:p>
      </dgm:t>
    </dgm:pt>
    <dgm:pt modelId="{FEC3664A-42C5-479B-A8F6-839304C023DA}" type="pres">
      <dgm:prSet presAssocID="{78BFAD28-38B4-42C0-A021-ED8E20F39BDA}" presName="horzTwo" presStyleCnt="0"/>
      <dgm:spPr/>
    </dgm:pt>
  </dgm:ptLst>
  <dgm:cxnLst>
    <dgm:cxn modelId="{D719B6B9-6063-44B1-B2A3-3A629E0587F9}" srcId="{535AC6BC-F1F8-4DAF-B3E9-E5652391125B}" destId="{A8C67189-7887-412F-ABE7-D2B764CAD04A}" srcOrd="1" destOrd="0" parTransId="{AC3848BC-CF38-4B1B-B422-035747B04AD9}" sibTransId="{5AEA2D7C-FBC2-4073-9ACE-5FD3D2E4A227}"/>
    <dgm:cxn modelId="{E04BE117-8D59-40E0-B52E-FF38B958BA77}" srcId="{535AC6BC-F1F8-4DAF-B3E9-E5652391125B}" destId="{2F1C2F88-0FEB-458A-89EA-E65798049F99}" srcOrd="0" destOrd="0" parTransId="{365EEE68-3FEE-4DC4-9F55-4248550754F9}" sibTransId="{4C022C76-19B0-4F11-9AC1-2ED1168BDCCF}"/>
    <dgm:cxn modelId="{438A3BD6-1878-43CF-9890-0ADF9045592D}" srcId="{535AC6BC-F1F8-4DAF-B3E9-E5652391125B}" destId="{78BFAD28-38B4-42C0-A021-ED8E20F39BDA}" srcOrd="2" destOrd="0" parTransId="{2502191E-3D61-47F7-8AB4-20EB3B146B0E}" sibTransId="{1B73C76A-D2DD-4924-9811-9295392BDBB5}"/>
    <dgm:cxn modelId="{F227A620-F699-4618-AF4D-A139067DDB6D}" srcId="{B10DA087-2040-4EE5-BAA9-A78F377A4065}" destId="{535AC6BC-F1F8-4DAF-B3E9-E5652391125B}" srcOrd="0" destOrd="0" parTransId="{2E7F2AD7-5450-4103-81CC-A13DFE96A42A}" sibTransId="{61F9F50E-1992-47AD-A498-77A8F38BB580}"/>
    <dgm:cxn modelId="{7E22F592-7B29-4B09-8CEA-124B06D70E6F}" type="presOf" srcId="{B10DA087-2040-4EE5-BAA9-A78F377A4065}" destId="{66350D89-FC6B-4CF4-8425-F85944FC01C2}" srcOrd="0" destOrd="0" presId="urn:microsoft.com/office/officeart/2005/8/layout/hierarchy4"/>
    <dgm:cxn modelId="{02926183-C469-4D13-A045-D59DC32CFED1}" type="presOf" srcId="{535AC6BC-F1F8-4DAF-B3E9-E5652391125B}" destId="{1D5C51EE-812E-49FF-A865-6D680B023F05}" srcOrd="0" destOrd="0" presId="urn:microsoft.com/office/officeart/2005/8/layout/hierarchy4"/>
    <dgm:cxn modelId="{405EF940-F105-4C35-B30F-CA4B7AECCEFA}" type="presOf" srcId="{2F1C2F88-0FEB-458A-89EA-E65798049F99}" destId="{7C3F5057-EEDF-41B8-BC7F-8F2CEE09DA85}" srcOrd="0" destOrd="0" presId="urn:microsoft.com/office/officeart/2005/8/layout/hierarchy4"/>
    <dgm:cxn modelId="{F108681D-9C81-446C-B354-9828F975CCCC}" type="presOf" srcId="{78BFAD28-38B4-42C0-A021-ED8E20F39BDA}" destId="{FD25D2F2-C45A-4595-A4E7-CA635582E22E}" srcOrd="0" destOrd="0" presId="urn:microsoft.com/office/officeart/2005/8/layout/hierarchy4"/>
    <dgm:cxn modelId="{230C2A5B-71FE-4C2A-828E-33E5FCD293E4}" type="presOf" srcId="{A8C67189-7887-412F-ABE7-D2B764CAD04A}" destId="{0781F106-811A-4913-90FC-934F37299027}" srcOrd="0" destOrd="0" presId="urn:microsoft.com/office/officeart/2005/8/layout/hierarchy4"/>
    <dgm:cxn modelId="{B8238C14-3767-4895-B3EC-D0C47C792C62}" type="presParOf" srcId="{66350D89-FC6B-4CF4-8425-F85944FC01C2}" destId="{3A9AC1BA-451F-47E3-B5E0-2283400FA43D}" srcOrd="0" destOrd="0" presId="urn:microsoft.com/office/officeart/2005/8/layout/hierarchy4"/>
    <dgm:cxn modelId="{3C717410-5DAD-4BA6-BD77-ABC6FE000C00}" type="presParOf" srcId="{3A9AC1BA-451F-47E3-B5E0-2283400FA43D}" destId="{1D5C51EE-812E-49FF-A865-6D680B023F05}" srcOrd="0" destOrd="0" presId="urn:microsoft.com/office/officeart/2005/8/layout/hierarchy4"/>
    <dgm:cxn modelId="{3FAB8966-849B-42BB-9341-D7215924A75C}" type="presParOf" srcId="{3A9AC1BA-451F-47E3-B5E0-2283400FA43D}" destId="{188A93E9-AF89-4059-8906-1B326C812443}" srcOrd="1" destOrd="0" presId="urn:microsoft.com/office/officeart/2005/8/layout/hierarchy4"/>
    <dgm:cxn modelId="{4D5300BE-48E9-4BE6-87C1-791BB419DC0A}" type="presParOf" srcId="{3A9AC1BA-451F-47E3-B5E0-2283400FA43D}" destId="{7F9FBB02-3CDC-40AE-8E3F-09AE3636EDA7}" srcOrd="2" destOrd="0" presId="urn:microsoft.com/office/officeart/2005/8/layout/hierarchy4"/>
    <dgm:cxn modelId="{CE3886D8-FEF0-44E0-B621-9669CBCA4D1A}" type="presParOf" srcId="{7F9FBB02-3CDC-40AE-8E3F-09AE3636EDA7}" destId="{FFC7A60F-F001-408A-9DBE-BFD1A3A68782}" srcOrd="0" destOrd="0" presId="urn:microsoft.com/office/officeart/2005/8/layout/hierarchy4"/>
    <dgm:cxn modelId="{42C67F90-6107-4DC0-B7BF-300E908B6F5F}" type="presParOf" srcId="{FFC7A60F-F001-408A-9DBE-BFD1A3A68782}" destId="{7C3F5057-EEDF-41B8-BC7F-8F2CEE09DA85}" srcOrd="0" destOrd="0" presId="urn:microsoft.com/office/officeart/2005/8/layout/hierarchy4"/>
    <dgm:cxn modelId="{6D51CCFF-B246-4573-9C6D-6ED8757949AF}" type="presParOf" srcId="{FFC7A60F-F001-408A-9DBE-BFD1A3A68782}" destId="{20E9646F-AD90-40C3-861F-C27C4D258236}" srcOrd="1" destOrd="0" presId="urn:microsoft.com/office/officeart/2005/8/layout/hierarchy4"/>
    <dgm:cxn modelId="{16502115-7928-40C8-B1A0-1893B83F9B71}" type="presParOf" srcId="{7F9FBB02-3CDC-40AE-8E3F-09AE3636EDA7}" destId="{A0EAFE3D-EC2D-4483-ACAC-D4AFFFCDBBE8}" srcOrd="1" destOrd="0" presId="urn:microsoft.com/office/officeart/2005/8/layout/hierarchy4"/>
    <dgm:cxn modelId="{6F2CAD5B-C36B-47B3-B027-015C949718E7}" type="presParOf" srcId="{7F9FBB02-3CDC-40AE-8E3F-09AE3636EDA7}" destId="{050CC737-A127-4C5B-9EB3-7314FC56BECF}" srcOrd="2" destOrd="0" presId="urn:microsoft.com/office/officeart/2005/8/layout/hierarchy4"/>
    <dgm:cxn modelId="{29424CC0-9D7A-48E6-BBDC-A5C6A7A8225B}" type="presParOf" srcId="{050CC737-A127-4C5B-9EB3-7314FC56BECF}" destId="{0781F106-811A-4913-90FC-934F37299027}" srcOrd="0" destOrd="0" presId="urn:microsoft.com/office/officeart/2005/8/layout/hierarchy4"/>
    <dgm:cxn modelId="{91C30C1F-BE38-4703-89D1-A14F288D5925}" type="presParOf" srcId="{050CC737-A127-4C5B-9EB3-7314FC56BECF}" destId="{20D8058B-5B2E-4A38-9B03-4D76BC0A2355}" srcOrd="1" destOrd="0" presId="urn:microsoft.com/office/officeart/2005/8/layout/hierarchy4"/>
    <dgm:cxn modelId="{073171E5-C71E-4055-BEAD-921D16FBC382}" type="presParOf" srcId="{7F9FBB02-3CDC-40AE-8E3F-09AE3636EDA7}" destId="{2174F9E5-D505-4FF8-A5F5-ACB4B363E3BE}" srcOrd="3" destOrd="0" presId="urn:microsoft.com/office/officeart/2005/8/layout/hierarchy4"/>
    <dgm:cxn modelId="{607C573F-64D4-42A1-8E76-BB70D3859E15}" type="presParOf" srcId="{7F9FBB02-3CDC-40AE-8E3F-09AE3636EDA7}" destId="{D36C150C-67C8-464D-ADB1-8BFBADFA3A1C}" srcOrd="4" destOrd="0" presId="urn:microsoft.com/office/officeart/2005/8/layout/hierarchy4"/>
    <dgm:cxn modelId="{43658BFF-5BEF-4A2F-A0BF-FA65255B2A9F}" type="presParOf" srcId="{D36C150C-67C8-464D-ADB1-8BFBADFA3A1C}" destId="{FD25D2F2-C45A-4595-A4E7-CA635582E22E}" srcOrd="0" destOrd="0" presId="urn:microsoft.com/office/officeart/2005/8/layout/hierarchy4"/>
    <dgm:cxn modelId="{92DC2B02-C435-4A5E-A7C4-2AFD168DCAE9}" type="presParOf" srcId="{D36C150C-67C8-464D-ADB1-8BFBADFA3A1C}" destId="{FEC3664A-42C5-479B-A8F6-839304C023D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hierarchy"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t>It has been a very tough week at work for you. You have been busy with a very important deadline approaching. Life at home has also been very hectic. You have had to rediscover your limits over the last fortnight. You have been putting in a lot of effort with no time to relax in between. Finally the deadline arrives, and you successfully make it through. Your peers are happy, and your efforts have been recognized. You are relieved, happy and peaceful after a stressful fortnight.</a:t>
          </a:r>
          <a:endParaRPr lang="en-US" dirty="0"/>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Such situations at work cannot be avoided. How could you have approached this situation differently to have avoided all this stress.  Is it possible to be self-satisfied at every moment?</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Is it possible to be self-satisfied at every moment? </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78BFAD28-38B4-42C0-A021-ED8E20F39BDA}">
      <dgm:prSe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Is the happiness you derived at the end of it self-satisfaction? What if, in spite of all the hard work you had not made the deadline?  Would you have been equally happy? </a:t>
          </a:r>
          <a:endParaRPr lang="en-US" dirty="0"/>
        </a:p>
      </dgm:t>
    </dgm:pt>
    <dgm:pt modelId="{2502191E-3D61-47F7-8AB4-20EB3B146B0E}" type="parTrans" cxnId="{438A3BD6-1878-43CF-9890-0ADF9045592D}">
      <dgm:prSet/>
      <dgm:spPr/>
      <dgm:t>
        <a:bodyPr/>
        <a:lstStyle/>
        <a:p>
          <a:endParaRPr lang="en-US"/>
        </a:p>
      </dgm:t>
    </dgm:pt>
    <dgm:pt modelId="{1B73C76A-D2DD-4924-9811-9295392BDBB5}" type="sibTrans" cxnId="{438A3BD6-1878-43CF-9890-0ADF9045592D}">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3">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3">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D36C150C-67C8-464D-ADB1-8BFBADFA3A1C}" type="pres">
      <dgm:prSet presAssocID="{78BFAD28-38B4-42C0-A021-ED8E20F39BDA}" presName="vertTwo" presStyleCnt="0"/>
      <dgm:spPr/>
    </dgm:pt>
    <dgm:pt modelId="{FD25D2F2-C45A-4595-A4E7-CA635582E22E}" type="pres">
      <dgm:prSet presAssocID="{78BFAD28-38B4-42C0-A021-ED8E20F39BDA}" presName="txTwo" presStyleLbl="node2" presStyleIdx="2" presStyleCnt="3">
        <dgm:presLayoutVars>
          <dgm:chPref val="3"/>
        </dgm:presLayoutVars>
      </dgm:prSet>
      <dgm:spPr/>
      <dgm:t>
        <a:bodyPr/>
        <a:lstStyle/>
        <a:p>
          <a:endParaRPr lang="en-US"/>
        </a:p>
      </dgm:t>
    </dgm:pt>
    <dgm:pt modelId="{FEC3664A-42C5-479B-A8F6-839304C023DA}" type="pres">
      <dgm:prSet presAssocID="{78BFAD28-38B4-42C0-A021-ED8E20F39BDA}" presName="horzTwo" presStyleCnt="0"/>
      <dgm:spPr/>
    </dgm:pt>
  </dgm:ptLst>
  <dgm:cxnLst>
    <dgm:cxn modelId="{652183A4-D7B6-4FC7-8AA0-96F8A80B8A01}" type="presOf" srcId="{B10DA087-2040-4EE5-BAA9-A78F377A4065}" destId="{66350D89-FC6B-4CF4-8425-F85944FC01C2}" srcOrd="0" destOrd="0" presId="urn:microsoft.com/office/officeart/2005/8/layout/hierarchy4"/>
    <dgm:cxn modelId="{D719B6B9-6063-44B1-B2A3-3A629E0587F9}" srcId="{535AC6BC-F1F8-4DAF-B3E9-E5652391125B}" destId="{A8C67189-7887-412F-ABE7-D2B764CAD04A}" srcOrd="1" destOrd="0" parTransId="{AC3848BC-CF38-4B1B-B422-035747B04AD9}" sibTransId="{5AEA2D7C-FBC2-4073-9ACE-5FD3D2E4A227}"/>
    <dgm:cxn modelId="{E04BE117-8D59-40E0-B52E-FF38B958BA77}" srcId="{535AC6BC-F1F8-4DAF-B3E9-E5652391125B}" destId="{2F1C2F88-0FEB-458A-89EA-E65798049F99}" srcOrd="0" destOrd="0" parTransId="{365EEE68-3FEE-4DC4-9F55-4248550754F9}" sibTransId="{4C022C76-19B0-4F11-9AC1-2ED1168BDCCF}"/>
    <dgm:cxn modelId="{0C980347-1733-4932-9677-7189170FC489}" type="presOf" srcId="{2F1C2F88-0FEB-458A-89EA-E65798049F99}" destId="{7C3F5057-EEDF-41B8-BC7F-8F2CEE09DA85}" srcOrd="0" destOrd="0" presId="urn:microsoft.com/office/officeart/2005/8/layout/hierarchy4"/>
    <dgm:cxn modelId="{438A3BD6-1878-43CF-9890-0ADF9045592D}" srcId="{535AC6BC-F1F8-4DAF-B3E9-E5652391125B}" destId="{78BFAD28-38B4-42C0-A021-ED8E20F39BDA}" srcOrd="2" destOrd="0" parTransId="{2502191E-3D61-47F7-8AB4-20EB3B146B0E}" sibTransId="{1B73C76A-D2DD-4924-9811-9295392BDBB5}"/>
    <dgm:cxn modelId="{F227A620-F699-4618-AF4D-A139067DDB6D}" srcId="{B10DA087-2040-4EE5-BAA9-A78F377A4065}" destId="{535AC6BC-F1F8-4DAF-B3E9-E5652391125B}" srcOrd="0" destOrd="0" parTransId="{2E7F2AD7-5450-4103-81CC-A13DFE96A42A}" sibTransId="{61F9F50E-1992-47AD-A498-77A8F38BB580}"/>
    <dgm:cxn modelId="{BE15E723-C5B6-4769-BDF2-68A353092B98}" type="presOf" srcId="{535AC6BC-F1F8-4DAF-B3E9-E5652391125B}" destId="{1D5C51EE-812E-49FF-A865-6D680B023F05}" srcOrd="0" destOrd="0" presId="urn:microsoft.com/office/officeart/2005/8/layout/hierarchy4"/>
    <dgm:cxn modelId="{F6992A64-E755-4FC0-A2C1-0471BDB9F2EC}" type="presOf" srcId="{78BFAD28-38B4-42C0-A021-ED8E20F39BDA}" destId="{FD25D2F2-C45A-4595-A4E7-CA635582E22E}" srcOrd="0" destOrd="0" presId="urn:microsoft.com/office/officeart/2005/8/layout/hierarchy4"/>
    <dgm:cxn modelId="{02276FD2-328D-4955-9CD2-B3C9367CDF7E}" type="presOf" srcId="{A8C67189-7887-412F-ABE7-D2B764CAD04A}" destId="{0781F106-811A-4913-90FC-934F37299027}" srcOrd="0" destOrd="0" presId="urn:microsoft.com/office/officeart/2005/8/layout/hierarchy4"/>
    <dgm:cxn modelId="{05A2D301-F27F-48A7-A820-E6147AF7A1DC}" type="presParOf" srcId="{66350D89-FC6B-4CF4-8425-F85944FC01C2}" destId="{3A9AC1BA-451F-47E3-B5E0-2283400FA43D}" srcOrd="0" destOrd="0" presId="urn:microsoft.com/office/officeart/2005/8/layout/hierarchy4"/>
    <dgm:cxn modelId="{8D414EBA-5D22-49A5-B5ED-C7CA730ACDBB}" type="presParOf" srcId="{3A9AC1BA-451F-47E3-B5E0-2283400FA43D}" destId="{1D5C51EE-812E-49FF-A865-6D680B023F05}" srcOrd="0" destOrd="0" presId="urn:microsoft.com/office/officeart/2005/8/layout/hierarchy4"/>
    <dgm:cxn modelId="{1546B58C-D687-4640-9633-D5395B6E3237}" type="presParOf" srcId="{3A9AC1BA-451F-47E3-B5E0-2283400FA43D}" destId="{188A93E9-AF89-4059-8906-1B326C812443}" srcOrd="1" destOrd="0" presId="urn:microsoft.com/office/officeart/2005/8/layout/hierarchy4"/>
    <dgm:cxn modelId="{FCE4B02E-147A-4836-AA36-93B0774C9654}" type="presParOf" srcId="{3A9AC1BA-451F-47E3-B5E0-2283400FA43D}" destId="{7F9FBB02-3CDC-40AE-8E3F-09AE3636EDA7}" srcOrd="2" destOrd="0" presId="urn:microsoft.com/office/officeart/2005/8/layout/hierarchy4"/>
    <dgm:cxn modelId="{3AF5D2CD-D82E-4B9E-9E23-A6DFE4A9B11E}" type="presParOf" srcId="{7F9FBB02-3CDC-40AE-8E3F-09AE3636EDA7}" destId="{FFC7A60F-F001-408A-9DBE-BFD1A3A68782}" srcOrd="0" destOrd="0" presId="urn:microsoft.com/office/officeart/2005/8/layout/hierarchy4"/>
    <dgm:cxn modelId="{98942438-32D7-4AB1-8D08-15FB9434CA8A}" type="presParOf" srcId="{FFC7A60F-F001-408A-9DBE-BFD1A3A68782}" destId="{7C3F5057-EEDF-41B8-BC7F-8F2CEE09DA85}" srcOrd="0" destOrd="0" presId="urn:microsoft.com/office/officeart/2005/8/layout/hierarchy4"/>
    <dgm:cxn modelId="{3A62AF57-3593-4A13-A6B4-1965BEC44AF7}" type="presParOf" srcId="{FFC7A60F-F001-408A-9DBE-BFD1A3A68782}" destId="{20E9646F-AD90-40C3-861F-C27C4D258236}" srcOrd="1" destOrd="0" presId="urn:microsoft.com/office/officeart/2005/8/layout/hierarchy4"/>
    <dgm:cxn modelId="{55215923-9933-4564-B515-E47D8CE31011}" type="presParOf" srcId="{7F9FBB02-3CDC-40AE-8E3F-09AE3636EDA7}" destId="{A0EAFE3D-EC2D-4483-ACAC-D4AFFFCDBBE8}" srcOrd="1" destOrd="0" presId="urn:microsoft.com/office/officeart/2005/8/layout/hierarchy4"/>
    <dgm:cxn modelId="{9745002F-854D-4D23-9DBF-6C72C8206E70}" type="presParOf" srcId="{7F9FBB02-3CDC-40AE-8E3F-09AE3636EDA7}" destId="{050CC737-A127-4C5B-9EB3-7314FC56BECF}" srcOrd="2" destOrd="0" presId="urn:microsoft.com/office/officeart/2005/8/layout/hierarchy4"/>
    <dgm:cxn modelId="{A940E2D1-7E38-4C19-8E63-BA0691BB6F14}" type="presParOf" srcId="{050CC737-A127-4C5B-9EB3-7314FC56BECF}" destId="{0781F106-811A-4913-90FC-934F37299027}" srcOrd="0" destOrd="0" presId="urn:microsoft.com/office/officeart/2005/8/layout/hierarchy4"/>
    <dgm:cxn modelId="{B1F025AE-B2CD-4205-B320-6491DE138BBB}" type="presParOf" srcId="{050CC737-A127-4C5B-9EB3-7314FC56BECF}" destId="{20D8058B-5B2E-4A38-9B03-4D76BC0A2355}" srcOrd="1" destOrd="0" presId="urn:microsoft.com/office/officeart/2005/8/layout/hierarchy4"/>
    <dgm:cxn modelId="{F1B55696-CE12-468D-8387-9E2F0D928C80}" type="presParOf" srcId="{7F9FBB02-3CDC-40AE-8E3F-09AE3636EDA7}" destId="{2174F9E5-D505-4FF8-A5F5-ACB4B363E3BE}" srcOrd="3" destOrd="0" presId="urn:microsoft.com/office/officeart/2005/8/layout/hierarchy4"/>
    <dgm:cxn modelId="{E4253D2A-DCF0-4123-85F3-C89EA4C2A530}" type="presParOf" srcId="{7F9FBB02-3CDC-40AE-8E3F-09AE3636EDA7}" destId="{D36C150C-67C8-464D-ADB1-8BFBADFA3A1C}" srcOrd="4" destOrd="0" presId="urn:microsoft.com/office/officeart/2005/8/layout/hierarchy4"/>
    <dgm:cxn modelId="{6A270E09-481D-4B9E-9296-01A533595E17}" type="presParOf" srcId="{D36C150C-67C8-464D-ADB1-8BFBADFA3A1C}" destId="{FD25D2F2-C45A-4595-A4E7-CA635582E22E}" srcOrd="0" destOrd="0" presId="urn:microsoft.com/office/officeart/2005/8/layout/hierarchy4"/>
    <dgm:cxn modelId="{CBAB5B56-AF7F-4C87-BCBD-78D533248166}" type="presParOf" srcId="{D36C150C-67C8-464D-ADB1-8BFBADFA3A1C}" destId="{FEC3664A-42C5-479B-A8F6-839304C023D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0DA087-2040-4EE5-BAA9-A78F377A4065}" type="doc">
      <dgm:prSet loTypeId="urn:microsoft.com/office/officeart/2005/8/layout/hierarchy4" loCatId="hierarchy" qsTypeId="urn:microsoft.com/office/officeart/2005/8/quickstyle/simple1" qsCatId="simple" csTypeId="urn:microsoft.com/office/officeart/2005/8/colors/accent3_2" csCatId="accent3" phldr="1"/>
      <dgm:spPr/>
      <dgm:t>
        <a:bodyPr/>
        <a:lstStyle/>
        <a:p>
          <a:endParaRPr lang="en-US"/>
        </a:p>
      </dgm:t>
    </dgm:pt>
    <dgm:pt modelId="{535AC6BC-F1F8-4DAF-B3E9-E5652391125B}">
      <dgm:prSet phldrT="[Text]">
        <dgm:style>
          <a:lnRef idx="2">
            <a:schemeClr val="accent1"/>
          </a:lnRef>
          <a:fillRef idx="1">
            <a:schemeClr val="lt1"/>
          </a:fillRef>
          <a:effectRef idx="0">
            <a:schemeClr val="accent1"/>
          </a:effectRef>
          <a:fontRef idx="minor">
            <a:schemeClr val="dk1"/>
          </a:fontRef>
        </dgm:style>
      </dgm:prSet>
      <dgm:spPr>
        <a:solidFill>
          <a:schemeClr val="accent6">
            <a:lumMod val="40000"/>
            <a:lumOff val="60000"/>
          </a:schemeClr>
        </a:solidFill>
      </dgm:spPr>
      <dgm:t>
        <a:bodyPr/>
        <a:lstStyle/>
        <a:p>
          <a:r>
            <a:rPr lang="en-US" dirty="0" smtClean="0"/>
            <a:t>You are faced with a difficult situation where you have to make a very important decision that affects you and others (family, friends, colleagues etc). There are a few choices available and you have to choose among them.  None of the choices are going to be completely acceptable to all. You finally make a decision, and it turns out to be right.</a:t>
          </a:r>
          <a:endParaRPr lang="en-US" dirty="0"/>
        </a:p>
      </dgm:t>
    </dgm:pt>
    <dgm:pt modelId="{2E7F2AD7-5450-4103-81CC-A13DFE96A42A}" type="parTrans" cxnId="{F227A620-F699-4618-AF4D-A139067DDB6D}">
      <dgm:prSet/>
      <dgm:spPr/>
      <dgm:t>
        <a:bodyPr/>
        <a:lstStyle/>
        <a:p>
          <a:endParaRPr lang="en-US"/>
        </a:p>
      </dgm:t>
    </dgm:pt>
    <dgm:pt modelId="{61F9F50E-1992-47AD-A498-77A8F38BB580}" type="sibTrans" cxnId="{F227A620-F699-4618-AF4D-A139067DDB6D}">
      <dgm:prSet/>
      <dgm:spPr/>
      <dgm:t>
        <a:bodyPr/>
        <a:lstStyle/>
        <a:p>
          <a:endParaRPr lang="en-US"/>
        </a:p>
      </dgm:t>
    </dgm:pt>
    <dgm:pt modelId="{2F1C2F88-0FEB-458A-89EA-E65798049F99}">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There will be situations in life where you will have to make decisions that will not be acceptable to everyone. On what principles will you base your decisions upon?</a:t>
          </a:r>
          <a:endParaRPr lang="en-US" dirty="0"/>
        </a:p>
      </dgm:t>
    </dgm:pt>
    <dgm:pt modelId="{365EEE68-3FEE-4DC4-9F55-4248550754F9}" type="parTrans" cxnId="{E04BE117-8D59-40E0-B52E-FF38B958BA77}">
      <dgm:prSet/>
      <dgm:spPr/>
      <dgm:t>
        <a:bodyPr/>
        <a:lstStyle/>
        <a:p>
          <a:endParaRPr lang="en-US"/>
        </a:p>
      </dgm:t>
    </dgm:pt>
    <dgm:pt modelId="{4C022C76-19B0-4F11-9AC1-2ED1168BDCCF}" type="sibTrans" cxnId="{E04BE117-8D59-40E0-B52E-FF38B958BA77}">
      <dgm:prSet/>
      <dgm:spPr/>
      <dgm:t>
        <a:bodyPr/>
        <a:lstStyle/>
        <a:p>
          <a:endParaRPr lang="en-US"/>
        </a:p>
      </dgm:t>
    </dgm:pt>
    <dgm:pt modelId="{A8C67189-7887-412F-ABE7-D2B764CAD04A}">
      <dgm:prSet phldrT="[Tex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Once you make a tough decision and it turns out to be right, you are happy about it. Is this self-satisfaction? </a:t>
          </a:r>
          <a:endParaRPr lang="en-US" dirty="0"/>
        </a:p>
      </dgm:t>
    </dgm:pt>
    <dgm:pt modelId="{AC3848BC-CF38-4B1B-B422-035747B04AD9}" type="parTrans" cxnId="{D719B6B9-6063-44B1-B2A3-3A629E0587F9}">
      <dgm:prSet/>
      <dgm:spPr/>
      <dgm:t>
        <a:bodyPr/>
        <a:lstStyle/>
        <a:p>
          <a:endParaRPr lang="en-US"/>
        </a:p>
      </dgm:t>
    </dgm:pt>
    <dgm:pt modelId="{5AEA2D7C-FBC2-4073-9ACE-5FD3D2E4A227}" type="sibTrans" cxnId="{D719B6B9-6063-44B1-B2A3-3A629E0587F9}">
      <dgm:prSet/>
      <dgm:spPr/>
      <dgm:t>
        <a:bodyPr/>
        <a:lstStyle/>
        <a:p>
          <a:endParaRPr lang="en-US"/>
        </a:p>
      </dgm:t>
    </dgm:pt>
    <dgm:pt modelId="{78BFAD28-38B4-42C0-A021-ED8E20F39BDA}">
      <dgm:prSe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What if your decision turned out to have a negative impact? How will you feel about it?</a:t>
          </a:r>
          <a:endParaRPr lang="en-US" dirty="0"/>
        </a:p>
      </dgm:t>
    </dgm:pt>
    <dgm:pt modelId="{2502191E-3D61-47F7-8AB4-20EB3B146B0E}" type="parTrans" cxnId="{438A3BD6-1878-43CF-9890-0ADF9045592D}">
      <dgm:prSet/>
      <dgm:spPr/>
      <dgm:t>
        <a:bodyPr/>
        <a:lstStyle/>
        <a:p>
          <a:endParaRPr lang="en-US"/>
        </a:p>
      </dgm:t>
    </dgm:pt>
    <dgm:pt modelId="{1B73C76A-D2DD-4924-9811-9295392BDBB5}" type="sibTrans" cxnId="{438A3BD6-1878-43CF-9890-0ADF9045592D}">
      <dgm:prSet/>
      <dgm:spPr/>
      <dgm:t>
        <a:bodyPr/>
        <a:lstStyle/>
        <a:p>
          <a:endParaRPr lang="en-US"/>
        </a:p>
      </dgm:t>
    </dgm:pt>
    <dgm:pt modelId="{3CE43258-63EF-4AAF-A603-B9226366EBD7}">
      <dgm:prSet>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dgm:spPr>
      <dgm:t>
        <a:bodyPr/>
        <a:lstStyle/>
        <a:p>
          <a:r>
            <a:rPr lang="en-US" dirty="0" smtClean="0"/>
            <a:t>How can you learn to be satisfied with decisions where the outcome isn’t known?</a:t>
          </a:r>
          <a:endParaRPr lang="en-US" dirty="0"/>
        </a:p>
      </dgm:t>
    </dgm:pt>
    <dgm:pt modelId="{C63940A2-6CB9-4242-A084-276D124D6801}" type="parTrans" cxnId="{6EFDD14A-2FB6-406F-A2AF-5A7E0681C110}">
      <dgm:prSet/>
      <dgm:spPr/>
      <dgm:t>
        <a:bodyPr/>
        <a:lstStyle/>
        <a:p>
          <a:endParaRPr lang="en-US"/>
        </a:p>
      </dgm:t>
    </dgm:pt>
    <dgm:pt modelId="{F03B8844-ACA4-4DF5-80D4-F67A6E2F58EF}" type="sibTrans" cxnId="{6EFDD14A-2FB6-406F-A2AF-5A7E0681C110}">
      <dgm:prSet/>
      <dgm:spPr/>
      <dgm:t>
        <a:bodyPr/>
        <a:lstStyle/>
        <a:p>
          <a:endParaRPr lang="en-US"/>
        </a:p>
      </dgm:t>
    </dgm:pt>
    <dgm:pt modelId="{66350D89-FC6B-4CF4-8425-F85944FC01C2}" type="pres">
      <dgm:prSet presAssocID="{B10DA087-2040-4EE5-BAA9-A78F377A4065}" presName="Name0" presStyleCnt="0">
        <dgm:presLayoutVars>
          <dgm:chPref val="1"/>
          <dgm:dir/>
          <dgm:animOne val="branch"/>
          <dgm:animLvl val="lvl"/>
          <dgm:resizeHandles/>
        </dgm:presLayoutVars>
      </dgm:prSet>
      <dgm:spPr/>
      <dgm:t>
        <a:bodyPr/>
        <a:lstStyle/>
        <a:p>
          <a:endParaRPr lang="en-US"/>
        </a:p>
      </dgm:t>
    </dgm:pt>
    <dgm:pt modelId="{3A9AC1BA-451F-47E3-B5E0-2283400FA43D}" type="pres">
      <dgm:prSet presAssocID="{535AC6BC-F1F8-4DAF-B3E9-E5652391125B}" presName="vertOne" presStyleCnt="0"/>
      <dgm:spPr/>
    </dgm:pt>
    <dgm:pt modelId="{1D5C51EE-812E-49FF-A865-6D680B023F05}" type="pres">
      <dgm:prSet presAssocID="{535AC6BC-F1F8-4DAF-B3E9-E5652391125B}" presName="txOne" presStyleLbl="node0" presStyleIdx="0" presStyleCnt="1">
        <dgm:presLayoutVars>
          <dgm:chPref val="3"/>
        </dgm:presLayoutVars>
      </dgm:prSet>
      <dgm:spPr/>
      <dgm:t>
        <a:bodyPr/>
        <a:lstStyle/>
        <a:p>
          <a:endParaRPr lang="en-US"/>
        </a:p>
      </dgm:t>
    </dgm:pt>
    <dgm:pt modelId="{188A93E9-AF89-4059-8906-1B326C812443}" type="pres">
      <dgm:prSet presAssocID="{535AC6BC-F1F8-4DAF-B3E9-E5652391125B}" presName="parTransOne" presStyleCnt="0"/>
      <dgm:spPr/>
    </dgm:pt>
    <dgm:pt modelId="{7F9FBB02-3CDC-40AE-8E3F-09AE3636EDA7}" type="pres">
      <dgm:prSet presAssocID="{535AC6BC-F1F8-4DAF-B3E9-E5652391125B}" presName="horzOne" presStyleCnt="0"/>
      <dgm:spPr/>
    </dgm:pt>
    <dgm:pt modelId="{FFC7A60F-F001-408A-9DBE-BFD1A3A68782}" type="pres">
      <dgm:prSet presAssocID="{2F1C2F88-0FEB-458A-89EA-E65798049F99}" presName="vertTwo" presStyleCnt="0"/>
      <dgm:spPr/>
    </dgm:pt>
    <dgm:pt modelId="{7C3F5057-EEDF-41B8-BC7F-8F2CEE09DA85}" type="pres">
      <dgm:prSet presAssocID="{2F1C2F88-0FEB-458A-89EA-E65798049F99}" presName="txTwo" presStyleLbl="node2" presStyleIdx="0" presStyleCnt="4">
        <dgm:presLayoutVars>
          <dgm:chPref val="3"/>
        </dgm:presLayoutVars>
      </dgm:prSet>
      <dgm:spPr/>
      <dgm:t>
        <a:bodyPr/>
        <a:lstStyle/>
        <a:p>
          <a:endParaRPr lang="en-US"/>
        </a:p>
      </dgm:t>
    </dgm:pt>
    <dgm:pt modelId="{20E9646F-AD90-40C3-861F-C27C4D258236}" type="pres">
      <dgm:prSet presAssocID="{2F1C2F88-0FEB-458A-89EA-E65798049F99}" presName="horzTwo" presStyleCnt="0"/>
      <dgm:spPr/>
    </dgm:pt>
    <dgm:pt modelId="{A0EAFE3D-EC2D-4483-ACAC-D4AFFFCDBBE8}" type="pres">
      <dgm:prSet presAssocID="{4C022C76-19B0-4F11-9AC1-2ED1168BDCCF}" presName="sibSpaceTwo" presStyleCnt="0"/>
      <dgm:spPr/>
    </dgm:pt>
    <dgm:pt modelId="{050CC737-A127-4C5B-9EB3-7314FC56BECF}" type="pres">
      <dgm:prSet presAssocID="{A8C67189-7887-412F-ABE7-D2B764CAD04A}" presName="vertTwo" presStyleCnt="0"/>
      <dgm:spPr/>
    </dgm:pt>
    <dgm:pt modelId="{0781F106-811A-4913-90FC-934F37299027}" type="pres">
      <dgm:prSet presAssocID="{A8C67189-7887-412F-ABE7-D2B764CAD04A}" presName="txTwo" presStyleLbl="node2" presStyleIdx="1" presStyleCnt="4">
        <dgm:presLayoutVars>
          <dgm:chPref val="3"/>
        </dgm:presLayoutVars>
      </dgm:prSet>
      <dgm:spPr/>
      <dgm:t>
        <a:bodyPr/>
        <a:lstStyle/>
        <a:p>
          <a:endParaRPr lang="en-US"/>
        </a:p>
      </dgm:t>
    </dgm:pt>
    <dgm:pt modelId="{20D8058B-5B2E-4A38-9B03-4D76BC0A2355}" type="pres">
      <dgm:prSet presAssocID="{A8C67189-7887-412F-ABE7-D2B764CAD04A}" presName="horzTwo" presStyleCnt="0"/>
      <dgm:spPr/>
    </dgm:pt>
    <dgm:pt modelId="{2174F9E5-D505-4FF8-A5F5-ACB4B363E3BE}" type="pres">
      <dgm:prSet presAssocID="{5AEA2D7C-FBC2-4073-9ACE-5FD3D2E4A227}" presName="sibSpaceTwo" presStyleCnt="0"/>
      <dgm:spPr/>
    </dgm:pt>
    <dgm:pt modelId="{D36C150C-67C8-464D-ADB1-8BFBADFA3A1C}" type="pres">
      <dgm:prSet presAssocID="{78BFAD28-38B4-42C0-A021-ED8E20F39BDA}" presName="vertTwo" presStyleCnt="0"/>
      <dgm:spPr/>
    </dgm:pt>
    <dgm:pt modelId="{FD25D2F2-C45A-4595-A4E7-CA635582E22E}" type="pres">
      <dgm:prSet presAssocID="{78BFAD28-38B4-42C0-A021-ED8E20F39BDA}" presName="txTwo" presStyleLbl="node2" presStyleIdx="2" presStyleCnt="4">
        <dgm:presLayoutVars>
          <dgm:chPref val="3"/>
        </dgm:presLayoutVars>
      </dgm:prSet>
      <dgm:spPr/>
      <dgm:t>
        <a:bodyPr/>
        <a:lstStyle/>
        <a:p>
          <a:endParaRPr lang="en-US"/>
        </a:p>
      </dgm:t>
    </dgm:pt>
    <dgm:pt modelId="{FEC3664A-42C5-479B-A8F6-839304C023DA}" type="pres">
      <dgm:prSet presAssocID="{78BFAD28-38B4-42C0-A021-ED8E20F39BDA}" presName="horzTwo" presStyleCnt="0"/>
      <dgm:spPr/>
    </dgm:pt>
    <dgm:pt modelId="{709E8AF3-2B59-4E83-B323-B543325E3872}" type="pres">
      <dgm:prSet presAssocID="{1B73C76A-D2DD-4924-9811-9295392BDBB5}" presName="sibSpaceTwo" presStyleCnt="0"/>
      <dgm:spPr/>
    </dgm:pt>
    <dgm:pt modelId="{E1C606E7-1E4A-4EAB-88B1-02A9E8CEB024}" type="pres">
      <dgm:prSet presAssocID="{3CE43258-63EF-4AAF-A603-B9226366EBD7}" presName="vertTwo" presStyleCnt="0"/>
      <dgm:spPr/>
    </dgm:pt>
    <dgm:pt modelId="{C64BD375-AF30-4875-924D-2237B9369D46}" type="pres">
      <dgm:prSet presAssocID="{3CE43258-63EF-4AAF-A603-B9226366EBD7}" presName="txTwo" presStyleLbl="node2" presStyleIdx="3" presStyleCnt="4">
        <dgm:presLayoutVars>
          <dgm:chPref val="3"/>
        </dgm:presLayoutVars>
      </dgm:prSet>
      <dgm:spPr/>
      <dgm:t>
        <a:bodyPr/>
        <a:lstStyle/>
        <a:p>
          <a:endParaRPr lang="en-US"/>
        </a:p>
      </dgm:t>
    </dgm:pt>
    <dgm:pt modelId="{7885EF78-ACC1-4014-932E-79EFEC71A9F5}" type="pres">
      <dgm:prSet presAssocID="{3CE43258-63EF-4AAF-A603-B9226366EBD7}" presName="horzTwo" presStyleCnt="0"/>
      <dgm:spPr/>
    </dgm:pt>
  </dgm:ptLst>
  <dgm:cxnLst>
    <dgm:cxn modelId="{30A33A35-B3D1-4017-8318-E244418523A1}" type="presOf" srcId="{535AC6BC-F1F8-4DAF-B3E9-E5652391125B}" destId="{1D5C51EE-812E-49FF-A865-6D680B023F05}" srcOrd="0" destOrd="0" presId="urn:microsoft.com/office/officeart/2005/8/layout/hierarchy4"/>
    <dgm:cxn modelId="{9719FDA1-5AF8-4BF0-9CF9-F8DC6FE7A35B}" type="presOf" srcId="{78BFAD28-38B4-42C0-A021-ED8E20F39BDA}" destId="{FD25D2F2-C45A-4595-A4E7-CA635582E22E}" srcOrd="0" destOrd="0" presId="urn:microsoft.com/office/officeart/2005/8/layout/hierarchy4"/>
    <dgm:cxn modelId="{438A3BD6-1878-43CF-9890-0ADF9045592D}" srcId="{535AC6BC-F1F8-4DAF-B3E9-E5652391125B}" destId="{78BFAD28-38B4-42C0-A021-ED8E20F39BDA}" srcOrd="2" destOrd="0" parTransId="{2502191E-3D61-47F7-8AB4-20EB3B146B0E}" sibTransId="{1B73C76A-D2DD-4924-9811-9295392BDBB5}"/>
    <dgm:cxn modelId="{F227A620-F699-4618-AF4D-A139067DDB6D}" srcId="{B10DA087-2040-4EE5-BAA9-A78F377A4065}" destId="{535AC6BC-F1F8-4DAF-B3E9-E5652391125B}" srcOrd="0" destOrd="0" parTransId="{2E7F2AD7-5450-4103-81CC-A13DFE96A42A}" sibTransId="{61F9F50E-1992-47AD-A498-77A8F38BB580}"/>
    <dgm:cxn modelId="{E6679D7C-0DF9-49D1-827A-47D72606DBEB}" type="presOf" srcId="{2F1C2F88-0FEB-458A-89EA-E65798049F99}" destId="{7C3F5057-EEDF-41B8-BC7F-8F2CEE09DA85}" srcOrd="0" destOrd="0" presId="urn:microsoft.com/office/officeart/2005/8/layout/hierarchy4"/>
    <dgm:cxn modelId="{D719B6B9-6063-44B1-B2A3-3A629E0587F9}" srcId="{535AC6BC-F1F8-4DAF-B3E9-E5652391125B}" destId="{A8C67189-7887-412F-ABE7-D2B764CAD04A}" srcOrd="1" destOrd="0" parTransId="{AC3848BC-CF38-4B1B-B422-035747B04AD9}" sibTransId="{5AEA2D7C-FBC2-4073-9ACE-5FD3D2E4A227}"/>
    <dgm:cxn modelId="{6EFDD14A-2FB6-406F-A2AF-5A7E0681C110}" srcId="{535AC6BC-F1F8-4DAF-B3E9-E5652391125B}" destId="{3CE43258-63EF-4AAF-A603-B9226366EBD7}" srcOrd="3" destOrd="0" parTransId="{C63940A2-6CB9-4242-A084-276D124D6801}" sibTransId="{F03B8844-ACA4-4DF5-80D4-F67A6E2F58EF}"/>
    <dgm:cxn modelId="{C6151A7E-018F-465D-949F-C747D8CB0E0D}" type="presOf" srcId="{3CE43258-63EF-4AAF-A603-B9226366EBD7}" destId="{C64BD375-AF30-4875-924D-2237B9369D46}" srcOrd="0" destOrd="0" presId="urn:microsoft.com/office/officeart/2005/8/layout/hierarchy4"/>
    <dgm:cxn modelId="{8EDE75B5-E416-48FE-8748-D9B159A6799D}" type="presOf" srcId="{B10DA087-2040-4EE5-BAA9-A78F377A4065}" destId="{66350D89-FC6B-4CF4-8425-F85944FC01C2}" srcOrd="0" destOrd="0" presId="urn:microsoft.com/office/officeart/2005/8/layout/hierarchy4"/>
    <dgm:cxn modelId="{E04BE117-8D59-40E0-B52E-FF38B958BA77}" srcId="{535AC6BC-F1F8-4DAF-B3E9-E5652391125B}" destId="{2F1C2F88-0FEB-458A-89EA-E65798049F99}" srcOrd="0" destOrd="0" parTransId="{365EEE68-3FEE-4DC4-9F55-4248550754F9}" sibTransId="{4C022C76-19B0-4F11-9AC1-2ED1168BDCCF}"/>
    <dgm:cxn modelId="{B7BED097-3507-480A-AEEB-97EF880EF3BC}" type="presOf" srcId="{A8C67189-7887-412F-ABE7-D2B764CAD04A}" destId="{0781F106-811A-4913-90FC-934F37299027}" srcOrd="0" destOrd="0" presId="urn:microsoft.com/office/officeart/2005/8/layout/hierarchy4"/>
    <dgm:cxn modelId="{A3B8F314-FD8D-4DBA-A24C-BAD436E1A801}" type="presParOf" srcId="{66350D89-FC6B-4CF4-8425-F85944FC01C2}" destId="{3A9AC1BA-451F-47E3-B5E0-2283400FA43D}" srcOrd="0" destOrd="0" presId="urn:microsoft.com/office/officeart/2005/8/layout/hierarchy4"/>
    <dgm:cxn modelId="{81E670BF-24AF-4C43-AE4C-056BE0893DF5}" type="presParOf" srcId="{3A9AC1BA-451F-47E3-B5E0-2283400FA43D}" destId="{1D5C51EE-812E-49FF-A865-6D680B023F05}" srcOrd="0" destOrd="0" presId="urn:microsoft.com/office/officeart/2005/8/layout/hierarchy4"/>
    <dgm:cxn modelId="{F5A6E946-9857-48F5-822D-4462AD8A7832}" type="presParOf" srcId="{3A9AC1BA-451F-47E3-B5E0-2283400FA43D}" destId="{188A93E9-AF89-4059-8906-1B326C812443}" srcOrd="1" destOrd="0" presId="urn:microsoft.com/office/officeart/2005/8/layout/hierarchy4"/>
    <dgm:cxn modelId="{082DEEB8-BF82-467C-BFA8-C18A11BAB5F1}" type="presParOf" srcId="{3A9AC1BA-451F-47E3-B5E0-2283400FA43D}" destId="{7F9FBB02-3CDC-40AE-8E3F-09AE3636EDA7}" srcOrd="2" destOrd="0" presId="urn:microsoft.com/office/officeart/2005/8/layout/hierarchy4"/>
    <dgm:cxn modelId="{8209D470-A7A0-495A-A405-0595B93893D1}" type="presParOf" srcId="{7F9FBB02-3CDC-40AE-8E3F-09AE3636EDA7}" destId="{FFC7A60F-F001-408A-9DBE-BFD1A3A68782}" srcOrd="0" destOrd="0" presId="urn:microsoft.com/office/officeart/2005/8/layout/hierarchy4"/>
    <dgm:cxn modelId="{E8C0D0B6-F57E-4A10-9896-67B9DA1A3A9D}" type="presParOf" srcId="{FFC7A60F-F001-408A-9DBE-BFD1A3A68782}" destId="{7C3F5057-EEDF-41B8-BC7F-8F2CEE09DA85}" srcOrd="0" destOrd="0" presId="urn:microsoft.com/office/officeart/2005/8/layout/hierarchy4"/>
    <dgm:cxn modelId="{8DABB18C-4025-4D7A-BD4D-F246DADC98B0}" type="presParOf" srcId="{FFC7A60F-F001-408A-9DBE-BFD1A3A68782}" destId="{20E9646F-AD90-40C3-861F-C27C4D258236}" srcOrd="1" destOrd="0" presId="urn:microsoft.com/office/officeart/2005/8/layout/hierarchy4"/>
    <dgm:cxn modelId="{862601FD-4A0B-4F34-B3FC-1DCD2FADB1BC}" type="presParOf" srcId="{7F9FBB02-3CDC-40AE-8E3F-09AE3636EDA7}" destId="{A0EAFE3D-EC2D-4483-ACAC-D4AFFFCDBBE8}" srcOrd="1" destOrd="0" presId="urn:microsoft.com/office/officeart/2005/8/layout/hierarchy4"/>
    <dgm:cxn modelId="{298E4E6E-A63A-417A-AE31-7EB3FD105839}" type="presParOf" srcId="{7F9FBB02-3CDC-40AE-8E3F-09AE3636EDA7}" destId="{050CC737-A127-4C5B-9EB3-7314FC56BECF}" srcOrd="2" destOrd="0" presId="urn:microsoft.com/office/officeart/2005/8/layout/hierarchy4"/>
    <dgm:cxn modelId="{E5F46CBB-B951-4742-A248-D97E6EDB3263}" type="presParOf" srcId="{050CC737-A127-4C5B-9EB3-7314FC56BECF}" destId="{0781F106-811A-4913-90FC-934F37299027}" srcOrd="0" destOrd="0" presId="urn:microsoft.com/office/officeart/2005/8/layout/hierarchy4"/>
    <dgm:cxn modelId="{CAB26145-4FD5-47DE-997B-86593064C9E7}" type="presParOf" srcId="{050CC737-A127-4C5B-9EB3-7314FC56BECF}" destId="{20D8058B-5B2E-4A38-9B03-4D76BC0A2355}" srcOrd="1" destOrd="0" presId="urn:microsoft.com/office/officeart/2005/8/layout/hierarchy4"/>
    <dgm:cxn modelId="{F92B1A93-62E7-4132-B7AC-376BDB93F434}" type="presParOf" srcId="{7F9FBB02-3CDC-40AE-8E3F-09AE3636EDA7}" destId="{2174F9E5-D505-4FF8-A5F5-ACB4B363E3BE}" srcOrd="3" destOrd="0" presId="urn:microsoft.com/office/officeart/2005/8/layout/hierarchy4"/>
    <dgm:cxn modelId="{DCD39630-F23C-4798-B977-0441B9897EC7}" type="presParOf" srcId="{7F9FBB02-3CDC-40AE-8E3F-09AE3636EDA7}" destId="{D36C150C-67C8-464D-ADB1-8BFBADFA3A1C}" srcOrd="4" destOrd="0" presId="urn:microsoft.com/office/officeart/2005/8/layout/hierarchy4"/>
    <dgm:cxn modelId="{CD76A3B5-3D88-4861-86FE-76C98AAB56F2}" type="presParOf" srcId="{D36C150C-67C8-464D-ADB1-8BFBADFA3A1C}" destId="{FD25D2F2-C45A-4595-A4E7-CA635582E22E}" srcOrd="0" destOrd="0" presId="urn:microsoft.com/office/officeart/2005/8/layout/hierarchy4"/>
    <dgm:cxn modelId="{1F5C0CC1-4EE4-4E27-A09D-D4B408A2C4EE}" type="presParOf" srcId="{D36C150C-67C8-464D-ADB1-8BFBADFA3A1C}" destId="{FEC3664A-42C5-479B-A8F6-839304C023DA}" srcOrd="1" destOrd="0" presId="urn:microsoft.com/office/officeart/2005/8/layout/hierarchy4"/>
    <dgm:cxn modelId="{75E67144-7B0B-4999-BDBD-5F28B540DE03}" type="presParOf" srcId="{7F9FBB02-3CDC-40AE-8E3F-09AE3636EDA7}" destId="{709E8AF3-2B59-4E83-B323-B543325E3872}" srcOrd="5" destOrd="0" presId="urn:microsoft.com/office/officeart/2005/8/layout/hierarchy4"/>
    <dgm:cxn modelId="{B75824AB-FFCC-4CA0-A6BB-937564748523}" type="presParOf" srcId="{7F9FBB02-3CDC-40AE-8E3F-09AE3636EDA7}" destId="{E1C606E7-1E4A-4EAB-88B1-02A9E8CEB024}" srcOrd="6" destOrd="0" presId="urn:microsoft.com/office/officeart/2005/8/layout/hierarchy4"/>
    <dgm:cxn modelId="{24327E7B-9E3F-4E01-9E4F-A6CEC31674F5}" type="presParOf" srcId="{E1C606E7-1E4A-4EAB-88B1-02A9E8CEB024}" destId="{C64BD375-AF30-4875-924D-2237B9369D46}" srcOrd="0" destOrd="0" presId="urn:microsoft.com/office/officeart/2005/8/layout/hierarchy4"/>
    <dgm:cxn modelId="{82D26250-2CCA-46CD-9538-E65B52D0BC87}" type="presParOf" srcId="{E1C606E7-1E4A-4EAB-88B1-02A9E8CEB024}" destId="{7885EF78-ACC1-4014-932E-79EFEC71A9F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662" y="1677"/>
          <a:ext cx="7403536" cy="1626187"/>
        </a:xfrm>
        <a:prstGeom prst="roundRect">
          <a:avLst>
            <a:gd name="adj" fmla="val 10000"/>
          </a:avLst>
        </a:prstGeom>
        <a:solidFill>
          <a:schemeClr val="accent6">
            <a:lumMod val="40000"/>
            <a:lumOff val="60000"/>
          </a:schemeClr>
        </a:solidFill>
        <a:ln w="15875" cap="flat" cmpd="sng" algn="ctr">
          <a:solidFill>
            <a:schemeClr val="accent1">
              <a:shade val="50000"/>
              <a:shade val="75000"/>
              <a:lumMod val="8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David, an SSE student, comes home with his grades and he has done very poorly. When his father tells him to put more effort and study well to improve his grades, he says, “</a:t>
          </a:r>
          <a:r>
            <a:rPr lang="en-US" sz="1900" b="1" kern="1200" dirty="0" smtClean="0">
              <a:solidFill>
                <a:schemeClr val="tx1"/>
              </a:solidFill>
            </a:rPr>
            <a:t>In my SSE class, the teacher taught us about self-satisfaction. I am trying to practice that in my daily life. I am learning to be satisfied with the grades I get.</a:t>
          </a:r>
          <a:r>
            <a:rPr lang="en-US" sz="1900" kern="1200" dirty="0" smtClean="0">
              <a:solidFill>
                <a:schemeClr val="tx1"/>
              </a:solidFill>
            </a:rPr>
            <a:t>” </a:t>
          </a:r>
          <a:endParaRPr lang="en-US" sz="1900" kern="1200" dirty="0">
            <a:solidFill>
              <a:schemeClr val="tx1"/>
            </a:solidFill>
          </a:endParaRPr>
        </a:p>
      </dsp:txBody>
      <dsp:txXfrm>
        <a:off x="50291" y="49306"/>
        <a:ext cx="7308278" cy="1530929"/>
      </dsp:txXfrm>
    </dsp:sp>
    <dsp:sp modelId="{7C3F5057-EEDF-41B8-BC7F-8F2CEE09DA85}">
      <dsp:nvSpPr>
        <dsp:cNvPr id="0" name=""/>
        <dsp:cNvSpPr/>
      </dsp:nvSpPr>
      <dsp:spPr>
        <a:xfrm>
          <a:off x="2662"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Is the child’s argument reasonable? </a:t>
          </a:r>
          <a:endParaRPr lang="en-US" sz="1600" kern="1200" dirty="0"/>
        </a:p>
      </dsp:txBody>
      <dsp:txXfrm>
        <a:off x="50291" y="1870989"/>
        <a:ext cx="2241717" cy="1530929"/>
      </dsp:txXfrm>
    </dsp:sp>
    <dsp:sp modelId="{0781F106-811A-4913-90FC-934F37299027}">
      <dsp:nvSpPr>
        <dsp:cNvPr id="0" name=""/>
        <dsp:cNvSpPr/>
      </dsp:nvSpPr>
      <dsp:spPr>
        <a:xfrm>
          <a:off x="2535943"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How would you, as a parent, explain to him what his SSE teacher meant to teach?</a:t>
          </a:r>
          <a:endParaRPr lang="en-US" sz="1600" kern="1200" dirty="0"/>
        </a:p>
      </dsp:txBody>
      <dsp:txXfrm>
        <a:off x="2583572" y="1870989"/>
        <a:ext cx="2241717" cy="1530929"/>
      </dsp:txXfrm>
    </dsp:sp>
    <dsp:sp modelId="{696E60B4-0A4A-4572-B8DE-7BB4D11DE78F}">
      <dsp:nvSpPr>
        <dsp:cNvPr id="0" name=""/>
        <dsp:cNvSpPr/>
      </dsp:nvSpPr>
      <dsp:spPr>
        <a:xfrm>
          <a:off x="5069224"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What is the difference between complacency and self-satisfaction?  How do these relate to this particular situation?</a:t>
          </a:r>
          <a:endParaRPr lang="en-US" sz="1600" kern="1200" dirty="0"/>
        </a:p>
      </dsp:txBody>
      <dsp:txXfrm>
        <a:off x="5116853" y="1870989"/>
        <a:ext cx="2241717" cy="15309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662" y="1677"/>
          <a:ext cx="7403536"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You have a good job, a loving family, and all the necessities to lead a comfortable life.   Your friend, who graduated with the same qualifications (university, degree, etc) as you gets paid a lot more in his job and is able to afford luxuries such as multiple vacations a year with his family, ‘high end’ cars, etc, and at times you compare yourself with your friend.   </a:t>
          </a:r>
          <a:endParaRPr lang="en-US" sz="1800" kern="1200" dirty="0">
            <a:solidFill>
              <a:schemeClr val="tx1"/>
            </a:solidFill>
          </a:endParaRPr>
        </a:p>
      </dsp:txBody>
      <dsp:txXfrm>
        <a:off x="50291" y="49306"/>
        <a:ext cx="7308278" cy="1530929"/>
      </dsp:txXfrm>
    </dsp:sp>
    <dsp:sp modelId="{7C3F5057-EEDF-41B8-BC7F-8F2CEE09DA85}">
      <dsp:nvSpPr>
        <dsp:cNvPr id="0" name=""/>
        <dsp:cNvSpPr/>
      </dsp:nvSpPr>
      <dsp:spPr>
        <a:xfrm>
          <a:off x="2662"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What do you think is the main cause for this comparison? Why do we feel the need to compare with others even though we seem to have everything we need? </a:t>
          </a:r>
          <a:endParaRPr lang="en-US" sz="1400" kern="1200" dirty="0"/>
        </a:p>
      </dsp:txBody>
      <dsp:txXfrm>
        <a:off x="50291" y="1870989"/>
        <a:ext cx="2241717" cy="1530929"/>
      </dsp:txXfrm>
    </dsp:sp>
    <dsp:sp modelId="{0781F106-811A-4913-90FC-934F37299027}">
      <dsp:nvSpPr>
        <dsp:cNvPr id="0" name=""/>
        <dsp:cNvSpPr/>
      </dsp:nvSpPr>
      <dsp:spPr>
        <a:xfrm>
          <a:off x="2535943"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How does this particular scenario deter us from maintaining self-confidence and being self-satisfied?   How does it disturb our peace?</a:t>
          </a:r>
          <a:endParaRPr lang="en-US" sz="1400" kern="1200" dirty="0"/>
        </a:p>
      </dsp:txBody>
      <dsp:txXfrm>
        <a:off x="2583572" y="1870989"/>
        <a:ext cx="2241717" cy="1530929"/>
      </dsp:txXfrm>
    </dsp:sp>
    <dsp:sp modelId="{696E60B4-0A4A-4572-B8DE-7BB4D11DE78F}">
      <dsp:nvSpPr>
        <dsp:cNvPr id="0" name=""/>
        <dsp:cNvSpPr/>
      </dsp:nvSpPr>
      <dsp:spPr>
        <a:xfrm>
          <a:off x="5069224"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How can we avoid such comparison by keeping the big picture (i.e. swami’s grace and omnipresence) in mind?  </a:t>
          </a:r>
          <a:endParaRPr lang="en-US" sz="1400" kern="1200" dirty="0"/>
        </a:p>
      </dsp:txBody>
      <dsp:txXfrm>
        <a:off x="5116853" y="1870989"/>
        <a:ext cx="2241717" cy="1530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662" y="1677"/>
          <a:ext cx="7403536"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 man in his mid-twenties has just been promoted.  In order to justify this and to prove his worth, he starts working long days, sacrificing sleep and rest. He claims his satisfaction lies in his quest to always outperform his colleagues.    </a:t>
          </a:r>
          <a:endParaRPr lang="en-US" sz="2200" kern="1200" dirty="0"/>
        </a:p>
      </dsp:txBody>
      <dsp:txXfrm>
        <a:off x="50291" y="49306"/>
        <a:ext cx="7308278" cy="1530929"/>
      </dsp:txXfrm>
    </dsp:sp>
    <dsp:sp modelId="{7C3F5057-EEDF-41B8-BC7F-8F2CEE09DA85}">
      <dsp:nvSpPr>
        <dsp:cNvPr id="0" name=""/>
        <dsp:cNvSpPr/>
      </dsp:nvSpPr>
      <dsp:spPr>
        <a:xfrm>
          <a:off x="2662"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What is the difference between complacency, self-satisfaction, and this ‘quest to always outperform your colleagues’?  Can we be overly ambitious and still be satisfied?</a:t>
          </a:r>
          <a:endParaRPr lang="en-US" sz="1400" kern="1200" dirty="0"/>
        </a:p>
      </dsp:txBody>
      <dsp:txXfrm>
        <a:off x="50291" y="1870989"/>
        <a:ext cx="2241717" cy="1530929"/>
      </dsp:txXfrm>
    </dsp:sp>
    <dsp:sp modelId="{0781F106-811A-4913-90FC-934F37299027}">
      <dsp:nvSpPr>
        <dsp:cNvPr id="0" name=""/>
        <dsp:cNvSpPr/>
      </dsp:nvSpPr>
      <dsp:spPr>
        <a:xfrm>
          <a:off x="2535943"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Why is balance or equanimity important and essential?</a:t>
          </a:r>
          <a:endParaRPr lang="en-US" sz="1400" kern="1200" dirty="0"/>
        </a:p>
      </dsp:txBody>
      <dsp:txXfrm>
        <a:off x="2583572" y="1870989"/>
        <a:ext cx="2241717" cy="1530929"/>
      </dsp:txXfrm>
    </dsp:sp>
    <dsp:sp modelId="{696E60B4-0A4A-4572-B8DE-7BB4D11DE78F}">
      <dsp:nvSpPr>
        <dsp:cNvPr id="0" name=""/>
        <dsp:cNvSpPr/>
      </dsp:nvSpPr>
      <dsp:spPr>
        <a:xfrm>
          <a:off x="5069224"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 our daily lives, what is a good way to keep track of our activities and see if we are: (a) complacent (b) practicing self-satisfaction (c) overly ambitious?</a:t>
          </a:r>
          <a:endParaRPr lang="en-US" sz="1400" kern="1200" dirty="0"/>
        </a:p>
      </dsp:txBody>
      <dsp:txXfrm>
        <a:off x="5116853" y="1870989"/>
        <a:ext cx="2241717" cy="15309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734" y="1677"/>
          <a:ext cx="7403392"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Some of the recent events in your life have put a little strain on the financial situation at home.  You know that it will all be ok soon since the situation is slowly getting better, but at the moment, it is worrying you a lot because everything seems uncertain</a:t>
          </a:r>
          <a:endParaRPr lang="en-US" sz="2000" kern="1200" dirty="0"/>
        </a:p>
      </dsp:txBody>
      <dsp:txXfrm>
        <a:off x="50363" y="49306"/>
        <a:ext cx="7308134" cy="1530929"/>
      </dsp:txXfrm>
    </dsp:sp>
    <dsp:sp modelId="{7C3F5057-EEDF-41B8-BC7F-8F2CEE09DA85}">
      <dsp:nvSpPr>
        <dsp:cNvPr id="0" name=""/>
        <dsp:cNvSpPr/>
      </dsp:nvSpPr>
      <dsp:spPr>
        <a:xfrm>
          <a:off x="2734" y="1823360"/>
          <a:ext cx="3552491"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How do self-confidence and self-satisfaction play a role in this situation?  </a:t>
          </a:r>
          <a:endParaRPr lang="en-US" sz="2000" kern="1200" dirty="0"/>
        </a:p>
      </dsp:txBody>
      <dsp:txXfrm>
        <a:off x="50363" y="1870989"/>
        <a:ext cx="3457233" cy="1530929"/>
      </dsp:txXfrm>
    </dsp:sp>
    <dsp:sp modelId="{0781F106-811A-4913-90FC-934F37299027}">
      <dsp:nvSpPr>
        <dsp:cNvPr id="0" name=""/>
        <dsp:cNvSpPr/>
      </dsp:nvSpPr>
      <dsp:spPr>
        <a:xfrm>
          <a:off x="3853635" y="1823360"/>
          <a:ext cx="3552491"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Additionally, how does ceiling on desires help us practice self-satisfaction?</a:t>
          </a:r>
          <a:endParaRPr lang="en-US" sz="2000" kern="1200" dirty="0"/>
        </a:p>
      </dsp:txBody>
      <dsp:txXfrm>
        <a:off x="3901264" y="1870989"/>
        <a:ext cx="3457233" cy="15309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662" y="1677"/>
          <a:ext cx="7403536"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Dan goes shopping with a group of friends. On his way out of the store he realizes that the cashier has forgotten to check out the Twix Bar he got during checkout.  </a:t>
          </a:r>
          <a:r>
            <a:rPr lang="en-US" sz="1600" kern="1200" dirty="0" smtClean="0">
              <a:solidFill>
                <a:schemeClr val="tx1"/>
              </a:solidFill>
            </a:rPr>
            <a:t>His friends are late for dinner and urge Dan to forget about this especially since it costs less than a dollar. </a:t>
          </a:r>
          <a:r>
            <a:rPr lang="en-US" sz="1600" kern="1200" dirty="0" smtClean="0"/>
            <a:t>They remind him that he is involved with so many service activities and charity events that this trivial thing does not matter. But still his conscience does not agree.  He goes back, stands in the long line and pays for it.</a:t>
          </a:r>
          <a:endParaRPr lang="en-US" sz="1600" kern="1200" dirty="0"/>
        </a:p>
      </dsp:txBody>
      <dsp:txXfrm>
        <a:off x="50291" y="49306"/>
        <a:ext cx="7308278" cy="1530929"/>
      </dsp:txXfrm>
    </dsp:sp>
    <dsp:sp modelId="{7C3F5057-EEDF-41B8-BC7F-8F2CEE09DA85}">
      <dsp:nvSpPr>
        <dsp:cNvPr id="0" name=""/>
        <dsp:cNvSpPr/>
      </dsp:nvSpPr>
      <dsp:spPr>
        <a:xfrm>
          <a:off x="2662"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Have you ever been in a similar situation in your life?  How did you react?  How did you feel afterward?</a:t>
          </a:r>
          <a:endParaRPr lang="en-US" sz="1600" kern="1200" dirty="0"/>
        </a:p>
      </dsp:txBody>
      <dsp:txXfrm>
        <a:off x="50291" y="1870989"/>
        <a:ext cx="2241717" cy="1530929"/>
      </dsp:txXfrm>
    </dsp:sp>
    <dsp:sp modelId="{0781F106-811A-4913-90FC-934F37299027}">
      <dsp:nvSpPr>
        <dsp:cNvPr id="0" name=""/>
        <dsp:cNvSpPr/>
      </dsp:nvSpPr>
      <dsp:spPr>
        <a:xfrm>
          <a:off x="2535943"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How do you think Dan felt after paying for the Twix Bar even though the amount itself might be trivial? </a:t>
          </a:r>
          <a:endParaRPr lang="en-US" sz="1600" kern="1200" dirty="0"/>
        </a:p>
      </dsp:txBody>
      <dsp:txXfrm>
        <a:off x="2583572" y="1870989"/>
        <a:ext cx="2241717" cy="1530929"/>
      </dsp:txXfrm>
    </dsp:sp>
    <dsp:sp modelId="{FD25D2F2-C45A-4595-A4E7-CA635582E22E}">
      <dsp:nvSpPr>
        <dsp:cNvPr id="0" name=""/>
        <dsp:cNvSpPr/>
      </dsp:nvSpPr>
      <dsp:spPr>
        <a:xfrm>
          <a:off x="5069224"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How does this situation relate to self-satisfaction?</a:t>
          </a:r>
          <a:endParaRPr lang="en-US" sz="1600" kern="1200" dirty="0"/>
        </a:p>
      </dsp:txBody>
      <dsp:txXfrm>
        <a:off x="5116853" y="1870989"/>
        <a:ext cx="2241717" cy="15309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662" y="1677"/>
          <a:ext cx="7403536"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John’s uncle comes to visit him from out of town. John decides to take his uncle to see a baseball game. John is very excited because he got tickets to one of the most intense games of the season. The game is going well until, the ninth inning </a:t>
          </a:r>
          <a:r>
            <a:rPr lang="en-US" sz="1300" kern="1200" dirty="0" smtClean="0">
              <a:solidFill>
                <a:schemeClr val="tx1"/>
              </a:solidFill>
            </a:rPr>
            <a:t>when</a:t>
          </a:r>
          <a:r>
            <a:rPr lang="en-US" sz="1300" kern="1200" dirty="0" smtClean="0"/>
            <a:t> the other team scores a few runs to take the lead of the game. John becomes very nervous and worried for his team. Sadly, John’s team lost the game. John is very upset. John’s uncle on the other hand is in a great mood and tells John not to worry. John inquires how his uncle can be in such a good mood after his team lost so badly. John’s uncle says – it’s not who wins or loses that matters. Enjoying the game itself is more important.</a:t>
          </a:r>
          <a:endParaRPr lang="en-US" sz="1300" kern="1200" dirty="0"/>
        </a:p>
      </dsp:txBody>
      <dsp:txXfrm>
        <a:off x="50291" y="49306"/>
        <a:ext cx="7308278" cy="1530929"/>
      </dsp:txXfrm>
    </dsp:sp>
    <dsp:sp modelId="{7C3F5057-EEDF-41B8-BC7F-8F2CEE09DA85}">
      <dsp:nvSpPr>
        <dsp:cNvPr id="0" name=""/>
        <dsp:cNvSpPr/>
      </dsp:nvSpPr>
      <dsp:spPr>
        <a:xfrm>
          <a:off x="2662"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Why is equanimity that John’s uncle is displaying important in life?</a:t>
          </a:r>
          <a:endParaRPr lang="en-US" sz="1200" kern="1200" dirty="0"/>
        </a:p>
      </dsp:txBody>
      <dsp:txXfrm>
        <a:off x="50291" y="1870989"/>
        <a:ext cx="2241717" cy="1530929"/>
      </dsp:txXfrm>
    </dsp:sp>
    <dsp:sp modelId="{0781F106-811A-4913-90FC-934F37299027}">
      <dsp:nvSpPr>
        <dsp:cNvPr id="0" name=""/>
        <dsp:cNvSpPr/>
      </dsp:nvSpPr>
      <dsp:spPr>
        <a:xfrm>
          <a:off x="2535943"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John’s uncle says, ‘enjoying the game itself is more important.’  How can remembering this help us in many situations in life?  How can this help us be content in ups and downs and help us maintain self-satisfaction?</a:t>
          </a:r>
          <a:endParaRPr lang="en-US" sz="1200" kern="1200" dirty="0"/>
        </a:p>
      </dsp:txBody>
      <dsp:txXfrm>
        <a:off x="2583572" y="1870989"/>
        <a:ext cx="2241717" cy="1530929"/>
      </dsp:txXfrm>
    </dsp:sp>
    <dsp:sp modelId="{FD25D2F2-C45A-4595-A4E7-CA635582E22E}">
      <dsp:nvSpPr>
        <dsp:cNvPr id="0" name=""/>
        <dsp:cNvSpPr/>
      </dsp:nvSpPr>
      <dsp:spPr>
        <a:xfrm>
          <a:off x="5069224"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Everything in life is willed by the Divine who knows the past, present, and future.  How can we always live in the moment and enjoy the present?</a:t>
          </a:r>
          <a:endParaRPr lang="en-US" sz="1200" kern="1200" dirty="0"/>
        </a:p>
      </dsp:txBody>
      <dsp:txXfrm>
        <a:off x="5116853" y="1870989"/>
        <a:ext cx="2241717" cy="15309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2662" y="1677"/>
          <a:ext cx="7403536"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It has been a very tough week at work for you. You have been busy with a very important deadline approaching. Life at home has also been very hectic. You have had to rediscover your limits over the last fortnight. You have been putting in a lot of effort with no time to relax in between. Finally the deadline arrives, and you successfully make it through. Your peers are happy, and your efforts have been recognized. You are relieved, happy and peaceful after a stressful fortnight.</a:t>
          </a:r>
          <a:endParaRPr lang="en-US" sz="1600" kern="1200" dirty="0"/>
        </a:p>
      </dsp:txBody>
      <dsp:txXfrm>
        <a:off x="50291" y="49306"/>
        <a:ext cx="7308278" cy="1530929"/>
      </dsp:txXfrm>
    </dsp:sp>
    <dsp:sp modelId="{7C3F5057-EEDF-41B8-BC7F-8F2CEE09DA85}">
      <dsp:nvSpPr>
        <dsp:cNvPr id="0" name=""/>
        <dsp:cNvSpPr/>
      </dsp:nvSpPr>
      <dsp:spPr>
        <a:xfrm>
          <a:off x="2662"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Such situations at work cannot be avoided. How could you have approached this situation differently to have avoided all this stress.  Is it possible to be self-satisfied at every moment?</a:t>
          </a:r>
          <a:endParaRPr lang="en-US" sz="1400" kern="1200" dirty="0"/>
        </a:p>
      </dsp:txBody>
      <dsp:txXfrm>
        <a:off x="50291" y="1870989"/>
        <a:ext cx="2241717" cy="1530929"/>
      </dsp:txXfrm>
    </dsp:sp>
    <dsp:sp modelId="{0781F106-811A-4913-90FC-934F37299027}">
      <dsp:nvSpPr>
        <dsp:cNvPr id="0" name=""/>
        <dsp:cNvSpPr/>
      </dsp:nvSpPr>
      <dsp:spPr>
        <a:xfrm>
          <a:off x="2535943"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Is it possible to be self-satisfied at every moment? </a:t>
          </a:r>
          <a:endParaRPr lang="en-US" sz="1400" kern="1200" dirty="0"/>
        </a:p>
      </dsp:txBody>
      <dsp:txXfrm>
        <a:off x="2583572" y="1870989"/>
        <a:ext cx="2241717" cy="1530929"/>
      </dsp:txXfrm>
    </dsp:sp>
    <dsp:sp modelId="{FD25D2F2-C45A-4595-A4E7-CA635582E22E}">
      <dsp:nvSpPr>
        <dsp:cNvPr id="0" name=""/>
        <dsp:cNvSpPr/>
      </dsp:nvSpPr>
      <dsp:spPr>
        <a:xfrm>
          <a:off x="5069224" y="1823360"/>
          <a:ext cx="2336975"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Is the happiness you derived at the end of it self-satisfaction? What if, in spite of all the hard work you had not made the deadline?  Would you have been equally happy? </a:t>
          </a:r>
          <a:endParaRPr lang="en-US" sz="1400" kern="1200" dirty="0"/>
        </a:p>
      </dsp:txBody>
      <dsp:txXfrm>
        <a:off x="5116853" y="1870989"/>
        <a:ext cx="2241717" cy="15309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C51EE-812E-49FF-A865-6D680B023F05}">
      <dsp:nvSpPr>
        <dsp:cNvPr id="0" name=""/>
        <dsp:cNvSpPr/>
      </dsp:nvSpPr>
      <dsp:spPr>
        <a:xfrm>
          <a:off x="1197" y="1677"/>
          <a:ext cx="7406467" cy="1626187"/>
        </a:xfrm>
        <a:prstGeom prst="roundRect">
          <a:avLst>
            <a:gd name="adj" fmla="val 10000"/>
          </a:avLst>
        </a:prstGeom>
        <a:solidFill>
          <a:schemeClr val="accent6">
            <a:lumMod val="40000"/>
            <a:lumOff val="6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You are faced with a difficult situation where you have to make a very important decision that affects you and others (family, friends, colleagues etc). There are a few choices available and you have to choose among them.  None of the choices are going to be completely acceptable to all. You finally make a decision, and it turns out to be right.</a:t>
          </a:r>
          <a:endParaRPr lang="en-US" sz="1800" kern="1200" dirty="0"/>
        </a:p>
      </dsp:txBody>
      <dsp:txXfrm>
        <a:off x="48826" y="49306"/>
        <a:ext cx="7311209" cy="1530929"/>
      </dsp:txXfrm>
    </dsp:sp>
    <dsp:sp modelId="{7C3F5057-EEDF-41B8-BC7F-8F2CEE09DA85}">
      <dsp:nvSpPr>
        <dsp:cNvPr id="0" name=""/>
        <dsp:cNvSpPr/>
      </dsp:nvSpPr>
      <dsp:spPr>
        <a:xfrm>
          <a:off x="1197" y="1823360"/>
          <a:ext cx="1741878"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There will be situations in life where you will have to make decisions that will not be acceptable to everyone. On what principles will you base your decisions upon?</a:t>
          </a:r>
          <a:endParaRPr lang="en-US" sz="1200" kern="1200" dirty="0"/>
        </a:p>
      </dsp:txBody>
      <dsp:txXfrm>
        <a:off x="48826" y="1870989"/>
        <a:ext cx="1646620" cy="1530929"/>
      </dsp:txXfrm>
    </dsp:sp>
    <dsp:sp modelId="{0781F106-811A-4913-90FC-934F37299027}">
      <dsp:nvSpPr>
        <dsp:cNvPr id="0" name=""/>
        <dsp:cNvSpPr/>
      </dsp:nvSpPr>
      <dsp:spPr>
        <a:xfrm>
          <a:off x="1889393" y="1823360"/>
          <a:ext cx="1741878"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Once you make a tough decision and it turns out to be right, you are happy about it. Is this self-satisfaction? </a:t>
          </a:r>
          <a:endParaRPr lang="en-US" sz="1200" kern="1200" dirty="0"/>
        </a:p>
      </dsp:txBody>
      <dsp:txXfrm>
        <a:off x="1937022" y="1870989"/>
        <a:ext cx="1646620" cy="1530929"/>
      </dsp:txXfrm>
    </dsp:sp>
    <dsp:sp modelId="{FD25D2F2-C45A-4595-A4E7-CA635582E22E}">
      <dsp:nvSpPr>
        <dsp:cNvPr id="0" name=""/>
        <dsp:cNvSpPr/>
      </dsp:nvSpPr>
      <dsp:spPr>
        <a:xfrm>
          <a:off x="3777589" y="1823360"/>
          <a:ext cx="1741878"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What if your decision turned out to have a negative impact? How will you feel about it?</a:t>
          </a:r>
          <a:endParaRPr lang="en-US" sz="1200" kern="1200" dirty="0"/>
        </a:p>
      </dsp:txBody>
      <dsp:txXfrm>
        <a:off x="3825218" y="1870989"/>
        <a:ext cx="1646620" cy="1530929"/>
      </dsp:txXfrm>
    </dsp:sp>
    <dsp:sp modelId="{C64BD375-AF30-4875-924D-2237B9369D46}">
      <dsp:nvSpPr>
        <dsp:cNvPr id="0" name=""/>
        <dsp:cNvSpPr/>
      </dsp:nvSpPr>
      <dsp:spPr>
        <a:xfrm>
          <a:off x="5665786" y="1823360"/>
          <a:ext cx="1741878" cy="1626187"/>
        </a:xfrm>
        <a:prstGeom prst="roundRect">
          <a:avLst>
            <a:gd name="adj" fmla="val 10000"/>
          </a:avLst>
        </a:prstGeom>
        <a:solidFill>
          <a:schemeClr val="accent6">
            <a:lumMod val="20000"/>
            <a:lumOff val="80000"/>
          </a:schemeClr>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How can you learn to be satisfied with decisions where the outcome isn’t known?</a:t>
          </a:r>
          <a:endParaRPr lang="en-US" sz="1200" kern="1200" dirty="0"/>
        </a:p>
      </dsp:txBody>
      <dsp:txXfrm>
        <a:off x="5713415" y="1870989"/>
        <a:ext cx="1646620" cy="15309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7B976-782A-44A0-AADA-FD296BE4DEBC}" type="datetimeFigureOut">
              <a:rPr lang="en-US" smtClean="0"/>
              <a:pPr/>
              <a:t>7/25/2012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53DE4-B9EF-4C1A-A04E-7A7987002898}" type="slidenum">
              <a:rPr lang="en-US" smtClean="0"/>
              <a:pPr/>
              <a:t>‹#›</a:t>
            </a:fld>
            <a:endParaRPr lang="en-US" dirty="0"/>
          </a:p>
        </p:txBody>
      </p:sp>
    </p:spTree>
    <p:extLst>
      <p:ext uri="{BB962C8B-B14F-4D97-AF65-F5344CB8AC3E}">
        <p14:creationId xmlns:p14="http://schemas.microsoft.com/office/powerpoint/2010/main" val="1268097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A53DE4-B9EF-4C1A-A04E-7A7987002898}"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D7F98-419D-4B50-9B9C-0173F5053B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D7F98-419D-4B50-9B9C-0173F5053B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D7F98-419D-4B50-9B9C-0173F5053BC6}"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D7F98-419D-4B50-9B9C-0173F5053BC6}"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1D7F98-419D-4B50-9B9C-0173F5053BC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1D7F98-419D-4B50-9B9C-0173F5053BC6}"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1D7F98-419D-4B50-9B9C-0173F5053BC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1D7F98-419D-4B50-9B9C-0173F5053B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1D7F98-419D-4B50-9B9C-0173F5053B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1D7F98-419D-4B50-9B9C-0173F5053BC6}"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69A8B-B6FB-4044-B4EC-E03D43002C48}" type="datetimeFigureOut">
              <a:rPr lang="en-US" smtClean="0"/>
              <a:pPr/>
              <a:t>7/25/2012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1D7F98-419D-4B50-9B9C-0173F5053BC6}"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7969A8B-B6FB-4044-B4EC-E03D43002C48}" type="datetimeFigureOut">
              <a:rPr lang="en-US" smtClean="0"/>
              <a:pPr/>
              <a:t>7/25/2012</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1D7F98-419D-4B50-9B9C-0173F5053BC6}"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saiyausa.ne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5892"/>
            <a:ext cx="7772400" cy="1780108"/>
          </a:xfrm>
        </p:spPr>
        <p:txBody>
          <a:bodyPr>
            <a:normAutofit/>
          </a:bodyPr>
          <a:lstStyle/>
          <a:p>
            <a:r>
              <a:rPr lang="en-US" b="1" dirty="0" smtClean="0">
                <a:solidFill>
                  <a:srgbClr val="002060"/>
                </a:solidFill>
              </a:rPr>
              <a:t>Leading a Spiritual Life</a:t>
            </a:r>
            <a:r>
              <a:rPr lang="en-US" b="1" dirty="0" smtClean="0"/>
              <a:t/>
            </a:r>
            <a:br>
              <a:rPr lang="en-US" b="1" dirty="0" smtClean="0"/>
            </a:br>
            <a:endParaRPr lang="en-US" b="1" dirty="0"/>
          </a:p>
        </p:txBody>
      </p:sp>
      <p:sp>
        <p:nvSpPr>
          <p:cNvPr id="3" name="Subtitle 2"/>
          <p:cNvSpPr>
            <a:spLocks noGrp="1"/>
          </p:cNvSpPr>
          <p:nvPr>
            <p:ph type="subTitle" idx="1"/>
          </p:nvPr>
        </p:nvSpPr>
        <p:spPr>
          <a:xfrm>
            <a:off x="1447800" y="4419600"/>
            <a:ext cx="6400800" cy="1473200"/>
          </a:xfrm>
        </p:spPr>
        <p:txBody>
          <a:bodyPr>
            <a:normAutofit/>
          </a:bodyPr>
          <a:lstStyle/>
          <a:p>
            <a:r>
              <a:rPr lang="en-US" sz="4400" b="1" dirty="0" smtClean="0">
                <a:solidFill>
                  <a:srgbClr val="002060"/>
                </a:solidFill>
              </a:rPr>
              <a:t>Self-Satisfaction</a:t>
            </a:r>
            <a:endParaRPr lang="en-US" sz="4400" b="1" dirty="0">
              <a:solidFill>
                <a:srgbClr val="002060"/>
              </a:solidFill>
            </a:endParaRPr>
          </a:p>
          <a:p>
            <a:endParaRPr lang="en-US" sz="3600" dirty="0"/>
          </a:p>
        </p:txBody>
      </p:sp>
      <p:pic>
        <p:nvPicPr>
          <p:cNvPr id="6"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89000"/>
                    </a14:imgEffect>
                  </a14:imgLayer>
                </a14:imgProps>
              </a:ext>
              <a:ext uri="{28A0092B-C50C-407E-A947-70E740481C1C}">
                <a14:useLocalDpi xmlns:a14="http://schemas.microsoft.com/office/drawing/2010/main" val="0"/>
              </a:ext>
            </a:extLst>
          </a:blip>
          <a:srcRect t="17368"/>
          <a:stretch/>
        </p:blipFill>
        <p:spPr bwMode="auto">
          <a:xfrm>
            <a:off x="3475892" y="1752600"/>
            <a:ext cx="2133600" cy="2512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475892" y="4129546"/>
            <a:ext cx="2133600" cy="290054"/>
          </a:xfrm>
          <a:prstGeom prst="rect">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323492" y="1752600"/>
            <a:ext cx="656492" cy="2512444"/>
          </a:xfrm>
          <a:prstGeom prst="rect">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5413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97704"/>
            <a:ext cx="8000999" cy="3450696"/>
          </a:xfrm>
        </p:spPr>
        <p:txBody>
          <a:bodyPr>
            <a:normAutofit/>
          </a:bodyPr>
          <a:lstStyle/>
          <a:p>
            <a:r>
              <a:rPr lang="en-US" dirty="0" smtClean="0">
                <a:solidFill>
                  <a:schemeClr val="tx1"/>
                </a:solidFill>
              </a:rPr>
              <a:t>Revisit the discussion on Self-Confidence. How does Self-Confidence lead to Self-Satisfaction?</a:t>
            </a:r>
          </a:p>
          <a:p>
            <a:r>
              <a:rPr lang="en-US" dirty="0" smtClean="0">
                <a:solidFill>
                  <a:schemeClr val="tx1"/>
                </a:solidFill>
              </a:rPr>
              <a:t>A</a:t>
            </a:r>
            <a:r>
              <a:rPr lang="en-US" dirty="0">
                <a:solidFill>
                  <a:schemeClr val="tx1"/>
                </a:solidFill>
              </a:rPr>
              <a:t>t</a:t>
            </a:r>
            <a:r>
              <a:rPr lang="en-US" dirty="0" smtClean="0">
                <a:solidFill>
                  <a:schemeClr val="tx1"/>
                </a:solidFill>
              </a:rPr>
              <a:t> times when our decisions that result may make us look illogical to the world, how can Self-Confidence that Swami is guiding us help?</a:t>
            </a:r>
          </a:p>
          <a:p>
            <a:r>
              <a:rPr lang="en-US" dirty="0" smtClean="0">
                <a:solidFill>
                  <a:schemeClr val="tx1"/>
                </a:solidFill>
              </a:rPr>
              <a:t>Can you name an experience when this has happened? How did your self confidence in your conscience lead to your self- satisfaction?</a:t>
            </a:r>
          </a:p>
          <a:p>
            <a:endParaRPr lang="en-US" dirty="0"/>
          </a:p>
        </p:txBody>
      </p:sp>
      <p:sp>
        <p:nvSpPr>
          <p:cNvPr id="3" name="Title 2"/>
          <p:cNvSpPr>
            <a:spLocks noGrp="1"/>
          </p:cNvSpPr>
          <p:nvPr>
            <p:ph type="title"/>
          </p:nvPr>
        </p:nvSpPr>
        <p:spPr/>
        <p:txBody>
          <a:bodyPr>
            <a:normAutofit fontScale="90000"/>
          </a:bodyPr>
          <a:lstStyle/>
          <a:p>
            <a:r>
              <a:rPr lang="en-US" b="1" dirty="0" smtClean="0">
                <a:solidFill>
                  <a:srgbClr val="002060"/>
                </a:solidFill>
              </a:rPr>
              <a:t>Self-Confidence Leading to </a:t>
            </a:r>
            <a:br>
              <a:rPr lang="en-US" b="1" dirty="0" smtClean="0">
                <a:solidFill>
                  <a:srgbClr val="002060"/>
                </a:solidFill>
              </a:rPr>
            </a:br>
            <a:r>
              <a:rPr lang="en-US" b="1" dirty="0" smtClean="0">
                <a:solidFill>
                  <a:srgbClr val="002060"/>
                </a:solidFill>
              </a:rPr>
              <a:t>Self-Satisfaction</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2819400"/>
            <a:ext cx="7408333" cy="1286933"/>
          </a:xfrm>
        </p:spPr>
        <p:txBody>
          <a:bodyPr>
            <a:noAutofit/>
          </a:bodyPr>
          <a:lstStyle/>
          <a:p>
            <a:pPr algn="ctr">
              <a:buNone/>
            </a:pPr>
            <a:r>
              <a:rPr lang="en-US" sz="2800" b="1" dirty="0" smtClean="0">
                <a:solidFill>
                  <a:schemeClr val="tx1"/>
                </a:solidFill>
              </a:rPr>
              <a:t>Analyze each of the following scenarios using your understanding of self-satisfaction thus far and the 5 attributes that encompass it.</a:t>
            </a:r>
          </a:p>
          <a:p>
            <a:pPr>
              <a:buNone/>
            </a:pPr>
            <a:endParaRPr lang="en-US" sz="2800" b="1" dirty="0"/>
          </a:p>
        </p:txBody>
      </p:sp>
      <p:sp>
        <p:nvSpPr>
          <p:cNvPr id="4" name="Title 3"/>
          <p:cNvSpPr>
            <a:spLocks noGrp="1"/>
          </p:cNvSpPr>
          <p:nvPr>
            <p:ph type="title"/>
          </p:nvPr>
        </p:nvSpPr>
        <p:spPr/>
        <p:txBody>
          <a:bodyPr/>
          <a:lstStyle/>
          <a:p>
            <a:r>
              <a:rPr lang="en-US" b="1" dirty="0" smtClean="0">
                <a:solidFill>
                  <a:srgbClr val="002060"/>
                </a:solidFill>
              </a:rPr>
              <a:t>Activity</a:t>
            </a:r>
            <a:endParaRPr lang="en-US" b="1" dirty="0">
              <a:solidFill>
                <a:srgbClr val="002060"/>
              </a:solidFill>
            </a:endParaRPr>
          </a:p>
        </p:txBody>
      </p:sp>
      <p:pic>
        <p:nvPicPr>
          <p:cNvPr id="1026" name="Picture 2" descr="C:\Program Files\Microsoft Office\MEDIA\CAGCAT10\j0299125.wmf"/>
          <p:cNvPicPr>
            <a:picLocks noChangeAspect="1" noChangeArrowheads="1"/>
          </p:cNvPicPr>
          <p:nvPr/>
        </p:nvPicPr>
        <p:blipFill>
          <a:blip r:embed="rId2" cstate="print"/>
          <a:srcRect/>
          <a:stretch>
            <a:fillRect/>
          </a:stretch>
        </p:blipFill>
        <p:spPr bwMode="auto">
          <a:xfrm>
            <a:off x="4114800" y="4572000"/>
            <a:ext cx="1100023" cy="18050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15469425"/>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1</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77427334"/>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2</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93554707"/>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3</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81196349"/>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4</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29772885"/>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5</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02141700"/>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6</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57617957"/>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b="1" dirty="0" smtClean="0">
                <a:solidFill>
                  <a:srgbClr val="002060"/>
                </a:solidFill>
              </a:rPr>
              <a:t>Scenario 7</a:t>
            </a:r>
            <a:endParaRPr lang="en-US" sz="3200" b="1"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05702512"/>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76200" y="652272"/>
            <a:ext cx="8991600" cy="795528"/>
          </a:xfrm>
        </p:spPr>
        <p:txBody>
          <a:bodyPr>
            <a:noAutofit/>
          </a:bodyPr>
          <a:lstStyle/>
          <a:p>
            <a:r>
              <a:rPr lang="en-US" sz="4000" dirty="0" smtClean="0">
                <a:solidFill>
                  <a:srgbClr val="002060"/>
                </a:solidFill>
              </a:rPr>
              <a:t>Scenario 8</a:t>
            </a:r>
            <a:endParaRPr lang="en-US" sz="3200" dirty="0">
              <a:solidFill>
                <a:srgbClr val="002060"/>
              </a:solidFill>
            </a:endParaRPr>
          </a:p>
        </p:txBody>
      </p:sp>
    </p:spTree>
    <p:extLst>
      <p:ext uri="{BB962C8B-B14F-4D97-AF65-F5344CB8AC3E}">
        <p14:creationId xmlns:p14="http://schemas.microsoft.com/office/powerpoint/2010/main" val="326999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rPr>
              <a:t>Please read the newsletter before conducting the study circle with this document.</a:t>
            </a:r>
            <a:endParaRPr lang="en-US" dirty="0">
              <a:solidFill>
                <a:schemeClr val="tx1"/>
              </a:solidFill>
            </a:endParaRPr>
          </a:p>
        </p:txBody>
      </p:sp>
      <p:sp>
        <p:nvSpPr>
          <p:cNvPr id="3" name="Title 2"/>
          <p:cNvSpPr>
            <a:spLocks noGrp="1"/>
          </p:cNvSpPr>
          <p:nvPr>
            <p:ph type="title"/>
          </p:nvPr>
        </p:nvSpPr>
        <p:spPr/>
        <p:txBody>
          <a:bodyPr/>
          <a:lstStyle/>
          <a:p>
            <a:r>
              <a:rPr lang="en-US" b="1" dirty="0" smtClean="0">
                <a:solidFill>
                  <a:srgbClr val="002060"/>
                </a:solidFill>
              </a:rPr>
              <a:t>It’s a </a:t>
            </a:r>
            <a:r>
              <a:rPr lang="en-US" b="1" u="sng" dirty="0" smtClean="0">
                <a:solidFill>
                  <a:srgbClr val="002060"/>
                </a:solidFill>
              </a:rPr>
              <a:t>supplemental</a:t>
            </a:r>
            <a:r>
              <a:rPr lang="en-US" b="1" dirty="0" smtClean="0">
                <a:solidFill>
                  <a:srgbClr val="002060"/>
                </a:solidFill>
              </a:rPr>
              <a:t> doc!</a:t>
            </a:r>
            <a:endParaRPr lang="en-US" b="1" dirty="0">
              <a:solidFill>
                <a:srgbClr val="002060"/>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3657600"/>
            <a:ext cx="3600450" cy="2512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509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2060"/>
                </a:solidFill>
              </a:rPr>
              <a:t>Finish with </a:t>
            </a:r>
            <a:br>
              <a:rPr lang="en-US" dirty="0" smtClean="0">
                <a:solidFill>
                  <a:srgbClr val="002060"/>
                </a:solidFill>
              </a:rPr>
            </a:br>
            <a:r>
              <a:rPr lang="en-US" dirty="0" smtClean="0">
                <a:solidFill>
                  <a:srgbClr val="002060"/>
                </a:solidFill>
              </a:rPr>
              <a:t>Om Shanti Shanti Shantih.</a:t>
            </a:r>
            <a:endParaRPr lang="en-US" dirty="0">
              <a:solidFill>
                <a:srgbClr val="002060"/>
              </a:solidFill>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4687" y="2743200"/>
            <a:ext cx="2714625"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628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002060"/>
                </a:solidFill>
              </a:rPr>
              <a:t>Independent Study: Prema Vahini</a:t>
            </a:r>
            <a:endParaRPr lang="en-US" b="1" dirty="0">
              <a:solidFill>
                <a:srgbClr val="002060"/>
              </a:solidFill>
            </a:endParaRPr>
          </a:p>
        </p:txBody>
      </p:sp>
      <p:sp>
        <p:nvSpPr>
          <p:cNvPr id="2" name="Content Placeholder 1"/>
          <p:cNvSpPr>
            <a:spLocks noGrp="1"/>
          </p:cNvSpPr>
          <p:nvPr>
            <p:ph sz="quarter" idx="13"/>
          </p:nvPr>
        </p:nvSpPr>
        <p:spPr>
          <a:xfrm>
            <a:off x="676654" y="2679192"/>
            <a:ext cx="7781545" cy="3447288"/>
          </a:xfrm>
        </p:spPr>
        <p:txBody>
          <a:bodyPr>
            <a:normAutofit fontScale="92500" lnSpcReduction="20000"/>
          </a:bodyPr>
          <a:lstStyle/>
          <a:p>
            <a:r>
              <a:rPr lang="en-US" b="1" dirty="0" smtClean="0">
                <a:solidFill>
                  <a:schemeClr val="tx1"/>
                </a:solidFill>
              </a:rPr>
              <a:t>Refer to Newsletter Document: </a:t>
            </a:r>
            <a:r>
              <a:rPr lang="en-US" dirty="0" smtClean="0">
                <a:solidFill>
                  <a:schemeClr val="tx1"/>
                </a:solidFill>
              </a:rPr>
              <a:t>Read Chapters 8-16, answer the multiple choice questions, and perform the activity in the newsletter document</a:t>
            </a:r>
          </a:p>
          <a:p>
            <a:r>
              <a:rPr lang="en-US" b="1" dirty="0" smtClean="0">
                <a:solidFill>
                  <a:schemeClr val="tx1"/>
                </a:solidFill>
              </a:rPr>
              <a:t>The answers to the multiple choice questions are as follows:</a:t>
            </a:r>
          </a:p>
          <a:p>
            <a:pPr marL="457200" lvl="0" indent="0">
              <a:buNone/>
              <a:defRPr/>
            </a:pPr>
            <a:endParaRPr lang="en-US" dirty="0" smtClean="0">
              <a:solidFill>
                <a:schemeClr val="tx1"/>
              </a:solidFill>
            </a:endParaRPr>
          </a:p>
          <a:p>
            <a:pPr marL="457200" lvl="0" indent="0">
              <a:lnSpc>
                <a:spcPct val="120000"/>
              </a:lnSpc>
              <a:spcBef>
                <a:spcPts val="0"/>
              </a:spcBef>
              <a:buNone/>
              <a:defRPr/>
            </a:pPr>
            <a:r>
              <a:rPr lang="en-US" dirty="0" smtClean="0">
                <a:solidFill>
                  <a:schemeClr val="tx1"/>
                </a:solidFill>
              </a:rPr>
              <a:t>		1. C</a:t>
            </a:r>
          </a:p>
          <a:p>
            <a:pPr marL="457200" lvl="0" indent="0">
              <a:lnSpc>
                <a:spcPct val="120000"/>
              </a:lnSpc>
              <a:spcBef>
                <a:spcPts val="0"/>
              </a:spcBef>
              <a:buNone/>
              <a:defRPr/>
            </a:pPr>
            <a:r>
              <a:rPr lang="en-US" dirty="0" smtClean="0">
                <a:solidFill>
                  <a:schemeClr val="tx1"/>
                </a:solidFill>
              </a:rPr>
              <a:t>		2. D</a:t>
            </a:r>
          </a:p>
          <a:p>
            <a:pPr marL="457200" lvl="0" indent="0">
              <a:lnSpc>
                <a:spcPct val="120000"/>
              </a:lnSpc>
              <a:spcBef>
                <a:spcPts val="0"/>
              </a:spcBef>
              <a:buNone/>
              <a:defRPr/>
            </a:pPr>
            <a:r>
              <a:rPr lang="en-US" dirty="0" smtClean="0">
                <a:solidFill>
                  <a:schemeClr val="tx1"/>
                </a:solidFill>
              </a:rPr>
              <a:t>		3. A</a:t>
            </a:r>
          </a:p>
          <a:p>
            <a:pPr marL="457200" lvl="0" indent="0">
              <a:lnSpc>
                <a:spcPct val="120000"/>
              </a:lnSpc>
              <a:spcBef>
                <a:spcPts val="0"/>
              </a:spcBef>
              <a:buNone/>
              <a:defRPr/>
            </a:pPr>
            <a:r>
              <a:rPr lang="en-US" dirty="0" smtClean="0">
                <a:solidFill>
                  <a:schemeClr val="tx1"/>
                </a:solidFill>
              </a:rPr>
              <a:t>		4. A</a:t>
            </a:r>
          </a:p>
          <a:p>
            <a:pPr marL="457200" lvl="0" indent="0">
              <a:lnSpc>
                <a:spcPct val="120000"/>
              </a:lnSpc>
              <a:spcBef>
                <a:spcPts val="0"/>
              </a:spcBef>
              <a:buNone/>
              <a:defRPr/>
            </a:pPr>
            <a:r>
              <a:rPr lang="en-US" dirty="0" smtClean="0">
                <a:solidFill>
                  <a:schemeClr val="tx1"/>
                </a:solidFill>
              </a:rPr>
              <a:t>		5. B</a:t>
            </a:r>
          </a:p>
          <a:p>
            <a:pPr marL="457200" lvl="0" indent="-457200">
              <a:buFont typeface="+mj-lt"/>
              <a:buAutoNum type="arabicPeriod"/>
              <a:defRPr/>
            </a:pPr>
            <a:endParaRPr lang="en-US" dirty="0" smtClean="0"/>
          </a:p>
          <a:p>
            <a:endParaRPr lang="en-US" dirty="0" smtClean="0"/>
          </a:p>
          <a:p>
            <a:endParaRPr lang="en-US" dirty="0" smtClean="0"/>
          </a:p>
          <a:p>
            <a:pPr marL="0" indent="0">
              <a:buNone/>
            </a:pPr>
            <a:endParaRPr lang="en-US" dirty="0" smtClean="0"/>
          </a:p>
          <a:p>
            <a:pPr marL="0" indent="0">
              <a:buNone/>
            </a:pPr>
            <a:endParaRPr lang="en-US" dirty="0"/>
          </a:p>
        </p:txBody>
      </p:sp>
      <p:sp>
        <p:nvSpPr>
          <p:cNvPr id="6" name="Content Placeholder 5"/>
          <p:cNvSpPr>
            <a:spLocks noGrp="1"/>
          </p:cNvSpPr>
          <p:nvPr>
            <p:ph sz="quarter" idx="14"/>
          </p:nvPr>
        </p:nvSpPr>
        <p:spPr>
          <a:xfrm>
            <a:off x="4876800" y="4191000"/>
            <a:ext cx="3822192" cy="3447288"/>
          </a:xfrm>
        </p:spPr>
        <p:txBody>
          <a:bodyPr/>
          <a:lstStyle/>
          <a:p>
            <a:pPr marL="457200" lvl="0" indent="0">
              <a:spcBef>
                <a:spcPts val="0"/>
              </a:spcBef>
              <a:buClr>
                <a:srgbClr val="F07F09"/>
              </a:buClr>
              <a:buNone/>
              <a:defRPr/>
            </a:pPr>
            <a:r>
              <a:rPr lang="en-US" sz="2200" dirty="0" smtClean="0">
                <a:solidFill>
                  <a:schemeClr val="tx1"/>
                </a:solidFill>
              </a:rPr>
              <a:t>6. C</a:t>
            </a:r>
            <a:endParaRPr lang="en-US" sz="2200" dirty="0">
              <a:solidFill>
                <a:schemeClr val="tx1"/>
              </a:solidFill>
            </a:endParaRPr>
          </a:p>
          <a:p>
            <a:pPr marL="457200" lvl="0" indent="0">
              <a:spcBef>
                <a:spcPts val="0"/>
              </a:spcBef>
              <a:buClr>
                <a:srgbClr val="F07F09"/>
              </a:buClr>
              <a:buNone/>
              <a:defRPr/>
            </a:pPr>
            <a:r>
              <a:rPr lang="en-US" sz="2200" dirty="0" smtClean="0">
                <a:solidFill>
                  <a:schemeClr val="tx1"/>
                </a:solidFill>
              </a:rPr>
              <a:t>7. D</a:t>
            </a:r>
            <a:endParaRPr lang="en-US" sz="2200" dirty="0">
              <a:solidFill>
                <a:schemeClr val="tx1"/>
              </a:solidFill>
            </a:endParaRPr>
          </a:p>
          <a:p>
            <a:pPr marL="457200" lvl="0" indent="0">
              <a:spcBef>
                <a:spcPts val="0"/>
              </a:spcBef>
              <a:buClr>
                <a:srgbClr val="F07F09"/>
              </a:buClr>
              <a:buNone/>
              <a:defRPr/>
            </a:pPr>
            <a:r>
              <a:rPr lang="en-US" sz="2200" dirty="0" smtClean="0">
                <a:solidFill>
                  <a:schemeClr val="tx1"/>
                </a:solidFill>
              </a:rPr>
              <a:t>8. D</a:t>
            </a:r>
            <a:endParaRPr lang="en-US" sz="2200" dirty="0">
              <a:solidFill>
                <a:schemeClr val="tx1"/>
              </a:solidFill>
            </a:endParaRPr>
          </a:p>
          <a:p>
            <a:pPr marL="457200" lvl="0" indent="0">
              <a:spcBef>
                <a:spcPts val="0"/>
              </a:spcBef>
              <a:buClr>
                <a:srgbClr val="F07F09"/>
              </a:buClr>
              <a:buNone/>
              <a:defRPr/>
            </a:pPr>
            <a:r>
              <a:rPr lang="en-US" sz="2200" dirty="0" smtClean="0">
                <a:solidFill>
                  <a:schemeClr val="tx1"/>
                </a:solidFill>
              </a:rPr>
              <a:t>9. A</a:t>
            </a:r>
            <a:endParaRPr lang="en-US" sz="2200" dirty="0">
              <a:solidFill>
                <a:schemeClr val="tx1"/>
              </a:solidFill>
            </a:endParaRPr>
          </a:p>
          <a:p>
            <a:pPr marL="457200" lvl="0" indent="0">
              <a:spcBef>
                <a:spcPts val="0"/>
              </a:spcBef>
              <a:buClr>
                <a:srgbClr val="F07F09"/>
              </a:buClr>
              <a:buNone/>
              <a:defRPr/>
            </a:pPr>
            <a:r>
              <a:rPr lang="en-US" sz="2200" dirty="0" smtClean="0">
                <a:solidFill>
                  <a:schemeClr val="tx1"/>
                </a:solidFill>
              </a:rPr>
              <a:t>10. C</a:t>
            </a:r>
            <a:endParaRPr lang="en-US" sz="2200" dirty="0">
              <a:solidFill>
                <a:schemeClr val="tx1"/>
              </a:solidFill>
            </a:endParaRPr>
          </a:p>
          <a:p>
            <a:pPr>
              <a:spcBef>
                <a:spcPts val="0"/>
              </a:spcBef>
            </a:pPr>
            <a:endParaRPr lang="en-US" dirty="0"/>
          </a:p>
        </p:txBody>
      </p:sp>
    </p:spTree>
    <p:extLst>
      <p:ext uri="{BB962C8B-B14F-4D97-AF65-F5344CB8AC3E}">
        <p14:creationId xmlns:p14="http://schemas.microsoft.com/office/powerpoint/2010/main" val="2454271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002060"/>
                </a:solidFill>
              </a:rPr>
              <a:t>Independent Study: Prema Vahini</a:t>
            </a:r>
            <a:endParaRPr lang="en-US" b="1" dirty="0">
              <a:solidFill>
                <a:srgbClr val="002060"/>
              </a:solidFill>
            </a:endParaRPr>
          </a:p>
        </p:txBody>
      </p:sp>
      <p:sp>
        <p:nvSpPr>
          <p:cNvPr id="2" name="Content Placeholder 1"/>
          <p:cNvSpPr>
            <a:spLocks noGrp="1"/>
          </p:cNvSpPr>
          <p:nvPr>
            <p:ph sz="quarter" idx="13"/>
          </p:nvPr>
        </p:nvSpPr>
        <p:spPr>
          <a:xfrm>
            <a:off x="524255" y="2267712"/>
            <a:ext cx="8314945" cy="4056888"/>
          </a:xfrm>
        </p:spPr>
        <p:txBody>
          <a:bodyPr>
            <a:noAutofit/>
          </a:bodyPr>
          <a:lstStyle/>
          <a:p>
            <a:r>
              <a:rPr lang="en-US" sz="1400" b="1" dirty="0" smtClean="0">
                <a:solidFill>
                  <a:schemeClr val="tx1"/>
                </a:solidFill>
              </a:rPr>
              <a:t>The answers to the True/False questions are as follows:</a:t>
            </a:r>
          </a:p>
          <a:p>
            <a:pPr marL="914400" lvl="0" indent="-457200">
              <a:buNone/>
              <a:defRPr/>
            </a:pPr>
            <a:r>
              <a:rPr lang="en-US" sz="1400" dirty="0" smtClean="0">
                <a:solidFill>
                  <a:schemeClr val="tx1"/>
                </a:solidFill>
              </a:rPr>
              <a:t>11.  True ; To serve this supreme Lord, purity of food has to be observed. As regards food, the question is not how much, but of what quality. Of course, quantity too cannot be overlooked.</a:t>
            </a:r>
          </a:p>
          <a:p>
            <a:pPr marL="914400" indent="-457200">
              <a:buNone/>
              <a:defRPr/>
            </a:pPr>
            <a:r>
              <a:rPr lang="en-US" sz="1400" dirty="0" smtClean="0">
                <a:solidFill>
                  <a:schemeClr val="tx1"/>
                </a:solidFill>
              </a:rPr>
              <a:t>12.  False ; In everything that you do, use all the strength and talent with which you are endowed, speaking and acting truthfully. At first, you might fail in this and you might encounter difficulties and sufferings.</a:t>
            </a:r>
          </a:p>
          <a:p>
            <a:pPr marL="914400" indent="-457200">
              <a:buNone/>
              <a:defRPr/>
            </a:pPr>
            <a:r>
              <a:rPr lang="en-US" sz="1400" dirty="0" smtClean="0">
                <a:solidFill>
                  <a:schemeClr val="tx1"/>
                </a:solidFill>
              </a:rPr>
              <a:t>13.  True ;The effulgence of the Atma is obscured by Ahamkaara. Therefore when Ahamkaara is destroyed, all troubles end, all discontents vanish and Bliss is attained. As the sun is obscured by mist, feeling of Ahamkaara hides Eternal Bliss.</a:t>
            </a:r>
          </a:p>
          <a:p>
            <a:pPr lvl="2" indent="-398463">
              <a:buNone/>
            </a:pPr>
            <a:r>
              <a:rPr lang="en-US" sz="1400" dirty="0" smtClean="0">
                <a:solidFill>
                  <a:schemeClr val="tx1"/>
                </a:solidFill>
              </a:rPr>
              <a:t>14.  False ; The value of image worship is testified by man’s experience, it does not depend on man’s imaginative faculty. What is found in the Viraat Swaroopa (Cosmic Form) of the Lord is found, undiminished and unalloyed, in the image Swaroopa (Form) also. Images serve the same purpose as metaphors, similes, etc. in poetry. They illustrate, amplify and make clear. </a:t>
            </a:r>
          </a:p>
          <a:p>
            <a:pPr marL="742950" indent="-285750">
              <a:buNone/>
            </a:pPr>
            <a:r>
              <a:rPr lang="en-US" sz="1400" dirty="0" smtClean="0">
                <a:solidFill>
                  <a:schemeClr val="tx1"/>
                </a:solidFill>
              </a:rPr>
              <a:t>15.  False ; God has equal affection towards all his children, for to illumine is the nature of light. Utilizing that illumination, some can read good books and others can do their daily tasks, whatever they are. So too, uttering God’s name, one can progress in the realization of God, another can even do wicked deeds!</a:t>
            </a:r>
          </a:p>
          <a:p>
            <a:pPr lvl="2" indent="-398463">
              <a:buNone/>
            </a:pPr>
            <a:endParaRPr lang="en-US" sz="1400" dirty="0" smtClean="0"/>
          </a:p>
          <a:p>
            <a:pPr marL="914400" indent="-457200">
              <a:buNone/>
              <a:defRPr/>
            </a:pPr>
            <a:endParaRPr lang="en-US" sz="1400" dirty="0" smtClean="0"/>
          </a:p>
          <a:p>
            <a:pPr marL="914400" lvl="0" indent="-457200">
              <a:buNone/>
              <a:defRPr/>
            </a:pPr>
            <a:endParaRPr lang="en-US" sz="1400" dirty="0" smtClean="0"/>
          </a:p>
          <a:p>
            <a:pPr marL="457200" lvl="0" indent="0">
              <a:lnSpc>
                <a:spcPct val="120000"/>
              </a:lnSpc>
              <a:spcBef>
                <a:spcPts val="0"/>
              </a:spcBef>
              <a:buNone/>
              <a:defRPr/>
            </a:pPr>
            <a:r>
              <a:rPr lang="en-US" sz="1400" dirty="0" smtClean="0"/>
              <a:t>		</a:t>
            </a:r>
          </a:p>
          <a:p>
            <a:endParaRPr lang="en-US" sz="1400" dirty="0" smtClean="0"/>
          </a:p>
          <a:p>
            <a:endParaRPr lang="en-US" sz="1400" dirty="0" smtClean="0"/>
          </a:p>
          <a:p>
            <a:pPr marL="0" indent="0">
              <a:buNone/>
            </a:pPr>
            <a:endParaRPr lang="en-US" sz="1400" dirty="0" smtClean="0"/>
          </a:p>
          <a:p>
            <a:pPr marL="0" indent="0">
              <a:buNone/>
            </a:pPr>
            <a:endParaRPr lang="en-US" sz="1400" dirty="0"/>
          </a:p>
        </p:txBody>
      </p:sp>
    </p:spTree>
    <p:extLst>
      <p:ext uri="{BB962C8B-B14F-4D97-AF65-F5344CB8AC3E}">
        <p14:creationId xmlns:p14="http://schemas.microsoft.com/office/powerpoint/2010/main" val="2454271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spcBef>
                <a:spcPts val="1800"/>
              </a:spcBef>
              <a:buFont typeface="+mj-lt"/>
              <a:buAutoNum type="arabicPeriod"/>
            </a:pPr>
            <a:r>
              <a:rPr lang="en-US" dirty="0" smtClean="0">
                <a:solidFill>
                  <a:schemeClr val="tx1"/>
                </a:solidFill>
              </a:rPr>
              <a:t>Delve deeper into the meaning of self-satisfaction</a:t>
            </a:r>
          </a:p>
          <a:p>
            <a:pPr marL="457200" indent="-457200">
              <a:buFont typeface="+mj-lt"/>
              <a:buAutoNum type="arabicPeriod"/>
            </a:pPr>
            <a:r>
              <a:rPr lang="en-US" dirty="0" smtClean="0">
                <a:solidFill>
                  <a:schemeClr val="tx1"/>
                </a:solidFill>
              </a:rPr>
              <a:t>Learn how to experience self-satisfaction in everyday life</a:t>
            </a:r>
          </a:p>
          <a:p>
            <a:pPr marL="457200" indent="-457200">
              <a:buFont typeface="+mj-lt"/>
              <a:buAutoNum type="arabicPeriod"/>
            </a:pPr>
            <a:r>
              <a:rPr lang="en-US" dirty="0" smtClean="0">
                <a:solidFill>
                  <a:schemeClr val="tx1"/>
                </a:solidFill>
              </a:rPr>
              <a:t>Understand the benefits and power of self-satisfaction and how it leads to the ultimate goal of self-realization</a:t>
            </a:r>
          </a:p>
          <a:p>
            <a:pPr marL="457200" indent="-457200">
              <a:spcBef>
                <a:spcPts val="1800"/>
              </a:spcBef>
              <a:buFont typeface="+mj-lt"/>
              <a:buAutoNum type="arabicPeriod"/>
            </a:pPr>
            <a:endParaRPr lang="en-US" dirty="0" smtClean="0"/>
          </a:p>
        </p:txBody>
      </p:sp>
      <p:sp>
        <p:nvSpPr>
          <p:cNvPr id="3" name="Title 2"/>
          <p:cNvSpPr>
            <a:spLocks noGrp="1"/>
          </p:cNvSpPr>
          <p:nvPr>
            <p:ph type="title"/>
          </p:nvPr>
        </p:nvSpPr>
        <p:spPr/>
        <p:txBody>
          <a:bodyPr/>
          <a:lstStyle/>
          <a:p>
            <a:r>
              <a:rPr lang="en-US" b="1" dirty="0" smtClean="0">
                <a:solidFill>
                  <a:srgbClr val="002060"/>
                </a:solidFill>
              </a:rPr>
              <a:t>Purpose of Study Circle</a:t>
            </a:r>
            <a:endParaRPr lang="en-US" b="1" dirty="0">
              <a:solidFill>
                <a:srgbClr val="002060"/>
              </a:solidFill>
            </a:endParaRPr>
          </a:p>
        </p:txBody>
      </p:sp>
    </p:spTree>
    <p:extLst>
      <p:ext uri="{BB962C8B-B14F-4D97-AF65-F5344CB8AC3E}">
        <p14:creationId xmlns:p14="http://schemas.microsoft.com/office/powerpoint/2010/main" val="219082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5562600"/>
            <a:ext cx="2955434" cy="11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76200" y="1981200"/>
            <a:ext cx="8881533" cy="4517496"/>
          </a:xfrm>
        </p:spPr>
        <p:txBody>
          <a:bodyPr>
            <a:noAutofit/>
          </a:bodyPr>
          <a:lstStyle/>
          <a:p>
            <a:pPr>
              <a:spcBef>
                <a:spcPts val="1200"/>
              </a:spcBef>
            </a:pPr>
            <a:r>
              <a:rPr lang="en-US" sz="1600" dirty="0" smtClean="0">
                <a:solidFill>
                  <a:schemeClr val="tx1"/>
                </a:solidFill>
              </a:rPr>
              <a:t>Start by chanting 3 Oms.  </a:t>
            </a:r>
            <a:r>
              <a:rPr lang="en-US" sz="1600" dirty="0">
                <a:solidFill>
                  <a:schemeClr val="tx1"/>
                </a:solidFill>
              </a:rPr>
              <a:t>The facilitator leads the </a:t>
            </a:r>
            <a:r>
              <a:rPr lang="en-US" sz="1600" dirty="0" smtClean="0">
                <a:solidFill>
                  <a:schemeClr val="tx1"/>
                </a:solidFill>
              </a:rPr>
              <a:t>below or Swami’s light meditation:</a:t>
            </a:r>
            <a:endParaRPr lang="en-US" sz="1600" dirty="0">
              <a:solidFill>
                <a:schemeClr val="tx1"/>
              </a:solidFill>
            </a:endParaRPr>
          </a:p>
          <a:p>
            <a:pPr fontAlgn="base">
              <a:spcBef>
                <a:spcPts val="1200"/>
              </a:spcBef>
            </a:pPr>
            <a:r>
              <a:rPr lang="en-US" sz="1600" dirty="0">
                <a:solidFill>
                  <a:schemeClr val="tx1"/>
                </a:solidFill>
              </a:rPr>
              <a:t>Close your eyes. Visualize Swami sitting in the middle of the circle. Now visualize a connection between your heart and Swami’s heart in whatever form that comes naturally to you. It could be in the form of a golden thread, or a beam of light, etc.</a:t>
            </a:r>
          </a:p>
          <a:p>
            <a:pPr fontAlgn="base">
              <a:spcBef>
                <a:spcPts val="1200"/>
              </a:spcBef>
            </a:pPr>
            <a:r>
              <a:rPr lang="en-US" sz="1600" dirty="0">
                <a:solidFill>
                  <a:schemeClr val="tx1"/>
                </a:solidFill>
              </a:rPr>
              <a:t>Ask Swami to send His unconditional love through that connection to you.</a:t>
            </a:r>
          </a:p>
          <a:p>
            <a:pPr fontAlgn="base">
              <a:spcBef>
                <a:spcPts val="1200"/>
              </a:spcBef>
            </a:pPr>
            <a:r>
              <a:rPr lang="en-US" sz="1600" dirty="0">
                <a:solidFill>
                  <a:schemeClr val="tx1"/>
                </a:solidFill>
              </a:rPr>
              <a:t>Feel the strong powerful energy enter your heart from Him.</a:t>
            </a:r>
          </a:p>
          <a:p>
            <a:pPr fontAlgn="base">
              <a:spcBef>
                <a:spcPts val="1200"/>
              </a:spcBef>
            </a:pPr>
            <a:r>
              <a:rPr lang="en-US" sz="1600" dirty="0">
                <a:solidFill>
                  <a:schemeClr val="tx1"/>
                </a:solidFill>
              </a:rPr>
              <a:t>Now visualize the same connection between Swami and everyone present in the room. Visualize everyone connected to Swami like spokes of a wheel connected to the center.</a:t>
            </a:r>
          </a:p>
          <a:p>
            <a:pPr fontAlgn="base">
              <a:spcBef>
                <a:spcPts val="1200"/>
              </a:spcBef>
            </a:pPr>
            <a:r>
              <a:rPr lang="en-US" sz="1600" dirty="0">
                <a:solidFill>
                  <a:schemeClr val="tx1"/>
                </a:solidFill>
              </a:rPr>
              <a:t>Thank Swami for His love and guidance.                                                      </a:t>
            </a:r>
          </a:p>
          <a:p>
            <a:r>
              <a:rPr lang="en-US" sz="1600" b="1" dirty="0" smtClean="0">
                <a:solidFill>
                  <a:schemeClr val="tx1"/>
                </a:solidFill>
              </a:rPr>
              <a:t>Bonus- </a:t>
            </a:r>
            <a:r>
              <a:rPr lang="en-US" sz="1600" dirty="0" smtClean="0">
                <a:solidFill>
                  <a:schemeClr val="tx1"/>
                </a:solidFill>
              </a:rPr>
              <a:t>A special guided mediation exercise (check </a:t>
            </a:r>
            <a:r>
              <a:rPr lang="en-US" sz="1600" dirty="0" smtClean="0">
                <a:solidFill>
                  <a:srgbClr val="0070C0"/>
                </a:solidFill>
                <a:hlinkClick r:id="rId4"/>
              </a:rPr>
              <a:t>www.saiyausa.net</a:t>
            </a:r>
            <a:r>
              <a:rPr lang="en-US" sz="1600" dirty="0" smtClean="0">
                <a:solidFill>
                  <a:schemeClr val="tx1"/>
                </a:solidFill>
              </a:rPr>
              <a:t>) which will gives us a chance to further explore our heart to heart connection with Swami, giving us the opportunity to understand and feel Swami’s unlimited pure, divine and                                                                  unconditional love.</a:t>
            </a:r>
          </a:p>
          <a:p>
            <a:endParaRPr lang="en-US" sz="2800" dirty="0"/>
          </a:p>
        </p:txBody>
      </p:sp>
      <p:sp>
        <p:nvSpPr>
          <p:cNvPr id="3" name="Title 2"/>
          <p:cNvSpPr>
            <a:spLocks noGrp="1"/>
          </p:cNvSpPr>
          <p:nvPr>
            <p:ph type="title"/>
          </p:nvPr>
        </p:nvSpPr>
        <p:spPr/>
        <p:txBody>
          <a:bodyPr>
            <a:normAutofit/>
          </a:bodyPr>
          <a:lstStyle/>
          <a:p>
            <a:r>
              <a:rPr lang="en-US" b="1" dirty="0">
                <a:solidFill>
                  <a:srgbClr val="002060"/>
                </a:solidFill>
              </a:rPr>
              <a:t>Opening meditation </a:t>
            </a:r>
          </a:p>
        </p:txBody>
      </p:sp>
    </p:spTree>
    <p:extLst>
      <p:ext uri="{BB962C8B-B14F-4D97-AF65-F5344CB8AC3E}">
        <p14:creationId xmlns:p14="http://schemas.microsoft.com/office/powerpoint/2010/main" val="2355533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694381" cy="3450696"/>
          </a:xfrm>
        </p:spPr>
        <p:txBody>
          <a:bodyPr>
            <a:normAutofit/>
          </a:bodyPr>
          <a:lstStyle/>
          <a:p>
            <a:pPr fontAlgn="base"/>
            <a:r>
              <a:rPr lang="en-US" b="1" dirty="0" smtClean="0">
                <a:solidFill>
                  <a:schemeClr val="tx1"/>
                </a:solidFill>
              </a:rPr>
              <a:t>When you hear the term self-satisfaction, what terms do you associate it with? </a:t>
            </a:r>
          </a:p>
          <a:p>
            <a:pPr lvl="1" fontAlgn="base"/>
            <a:r>
              <a:rPr lang="en-US" dirty="0" smtClean="0">
                <a:solidFill>
                  <a:schemeClr val="tx1"/>
                </a:solidFill>
              </a:rPr>
              <a:t>The </a:t>
            </a:r>
            <a:r>
              <a:rPr lang="en-US" dirty="0">
                <a:solidFill>
                  <a:schemeClr val="tx1"/>
                </a:solidFill>
              </a:rPr>
              <a:t>moderator may choose to write the answers on a poster or a sheet of paper so others can see. </a:t>
            </a:r>
          </a:p>
        </p:txBody>
      </p:sp>
      <p:sp>
        <p:nvSpPr>
          <p:cNvPr id="3" name="Title 2"/>
          <p:cNvSpPr>
            <a:spLocks noGrp="1"/>
          </p:cNvSpPr>
          <p:nvPr>
            <p:ph type="title"/>
          </p:nvPr>
        </p:nvSpPr>
        <p:spPr/>
        <p:txBody>
          <a:bodyPr>
            <a:noAutofit/>
          </a:bodyPr>
          <a:lstStyle/>
          <a:p>
            <a:r>
              <a:rPr lang="en-US" b="1" dirty="0" smtClean="0">
                <a:solidFill>
                  <a:srgbClr val="002060"/>
                </a:solidFill>
              </a:rPr>
              <a:t>Digging Deeper:</a:t>
            </a:r>
            <a:br>
              <a:rPr lang="en-US" b="1" dirty="0" smtClean="0">
                <a:solidFill>
                  <a:srgbClr val="002060"/>
                </a:solidFill>
              </a:rPr>
            </a:br>
            <a:r>
              <a:rPr lang="en-US" b="1" dirty="0" smtClean="0">
                <a:solidFill>
                  <a:srgbClr val="002060"/>
                </a:solidFill>
              </a:rPr>
              <a:t>What </a:t>
            </a:r>
            <a:r>
              <a:rPr lang="en-US" b="1" dirty="0">
                <a:solidFill>
                  <a:srgbClr val="002060"/>
                </a:solidFill>
              </a:rPr>
              <a:t>is Self </a:t>
            </a:r>
            <a:r>
              <a:rPr lang="en-US" b="1" dirty="0" smtClean="0">
                <a:solidFill>
                  <a:srgbClr val="002060"/>
                </a:solidFill>
              </a:rPr>
              <a:t>Satisfaction?</a:t>
            </a:r>
            <a:endParaRPr lang="en-US" b="1" dirty="0">
              <a:solidFill>
                <a:srgbClr val="002060"/>
              </a:solidFill>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4343400"/>
            <a:ext cx="1981200" cy="1829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4459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7619" y="2721504"/>
            <a:ext cx="7694381" cy="3450696"/>
          </a:xfrm>
        </p:spPr>
        <p:txBody>
          <a:bodyPr>
            <a:normAutofit/>
          </a:bodyPr>
          <a:lstStyle/>
          <a:p>
            <a:r>
              <a:rPr lang="en-US" b="1" dirty="0" smtClean="0">
                <a:solidFill>
                  <a:schemeClr val="tx1"/>
                </a:solidFill>
              </a:rPr>
              <a:t>Self-satisfaction may be considered as a state of happiness but what type of happiness does it connote?</a:t>
            </a:r>
          </a:p>
          <a:p>
            <a:pPr lvl="1"/>
            <a:r>
              <a:rPr lang="en-US" dirty="0" smtClean="0">
                <a:solidFill>
                  <a:schemeClr val="tx1"/>
                </a:solidFill>
              </a:rPr>
              <a:t>Does it refer to the happiness one acquires after eating a sumptuous meal after being  tired and hungry? </a:t>
            </a:r>
          </a:p>
          <a:p>
            <a:pPr lvl="1"/>
            <a:r>
              <a:rPr lang="en-US" dirty="0" smtClean="0">
                <a:solidFill>
                  <a:schemeClr val="tx1"/>
                </a:solidFill>
              </a:rPr>
              <a:t>Is it the relief a thirsty person attains after drinking a cup of cool water?</a:t>
            </a:r>
          </a:p>
          <a:p>
            <a:pPr lvl="1"/>
            <a:r>
              <a:rPr lang="en-US" dirty="0" smtClean="0">
                <a:solidFill>
                  <a:schemeClr val="tx1"/>
                </a:solidFill>
              </a:rPr>
              <a:t>Are any of these relevant examples to what Bhagawan Baba refers to as  Self-Satisfaction?</a:t>
            </a:r>
          </a:p>
          <a:p>
            <a:pPr lvl="1"/>
            <a:endParaRPr lang="en-US" dirty="0"/>
          </a:p>
        </p:txBody>
      </p:sp>
      <p:sp>
        <p:nvSpPr>
          <p:cNvPr id="3" name="Title 2"/>
          <p:cNvSpPr>
            <a:spLocks noGrp="1"/>
          </p:cNvSpPr>
          <p:nvPr>
            <p:ph type="title"/>
          </p:nvPr>
        </p:nvSpPr>
        <p:spPr/>
        <p:txBody>
          <a:bodyPr>
            <a:noAutofit/>
          </a:bodyPr>
          <a:lstStyle/>
          <a:p>
            <a:r>
              <a:rPr lang="en-US" b="1" dirty="0" smtClean="0">
                <a:solidFill>
                  <a:srgbClr val="002060"/>
                </a:solidFill>
              </a:rPr>
              <a:t>Digging Deeper:</a:t>
            </a:r>
            <a:br>
              <a:rPr lang="en-US" b="1" dirty="0" smtClean="0">
                <a:solidFill>
                  <a:srgbClr val="002060"/>
                </a:solidFill>
              </a:rPr>
            </a:br>
            <a:r>
              <a:rPr lang="en-US" b="1" dirty="0" smtClean="0">
                <a:solidFill>
                  <a:srgbClr val="002060"/>
                </a:solidFill>
              </a:rPr>
              <a:t>What </a:t>
            </a:r>
            <a:r>
              <a:rPr lang="en-US" b="1" dirty="0">
                <a:solidFill>
                  <a:srgbClr val="002060"/>
                </a:solidFill>
              </a:rPr>
              <a:t>is Self </a:t>
            </a:r>
            <a:r>
              <a:rPr lang="en-US" b="1" dirty="0" smtClean="0">
                <a:solidFill>
                  <a:srgbClr val="002060"/>
                </a:solidFill>
              </a:rPr>
              <a:t>Satisfaction?</a:t>
            </a:r>
            <a:endParaRPr lang="en-US" b="1" dirty="0">
              <a:solidFill>
                <a:srgbClr val="002060"/>
              </a:solidFill>
            </a:endParaRPr>
          </a:p>
        </p:txBody>
      </p:sp>
    </p:spTree>
    <p:extLst>
      <p:ext uri="{BB962C8B-B14F-4D97-AF65-F5344CB8AC3E}">
        <p14:creationId xmlns:p14="http://schemas.microsoft.com/office/powerpoint/2010/main" val="2534459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3819" y="3483504"/>
            <a:ext cx="7694381" cy="2688696"/>
          </a:xfrm>
        </p:spPr>
        <p:txBody>
          <a:bodyPr>
            <a:normAutofit/>
          </a:bodyPr>
          <a:lstStyle/>
          <a:p>
            <a:r>
              <a:rPr lang="en-US" b="1" dirty="0" smtClean="0">
                <a:solidFill>
                  <a:schemeClr val="tx1"/>
                </a:solidFill>
              </a:rPr>
              <a:t>Is self-satisfaction attained when we achieve a goal? </a:t>
            </a:r>
          </a:p>
          <a:p>
            <a:pPr lvl="1"/>
            <a:r>
              <a:rPr lang="en-US" dirty="0" smtClean="0">
                <a:solidFill>
                  <a:schemeClr val="tx1"/>
                </a:solidFill>
              </a:rPr>
              <a:t>Can we say that an athlete attaining a gold medal after years of toil or a young, devout college graduate landing a respectable job, home and car have attained self-satisfaction as Bhagawan Baba describes it? </a:t>
            </a:r>
          </a:p>
          <a:p>
            <a:pPr lvl="1"/>
            <a:r>
              <a:rPr lang="en-US" dirty="0" smtClean="0">
                <a:solidFill>
                  <a:schemeClr val="tx1"/>
                </a:solidFill>
              </a:rPr>
              <a:t>Does gratification of any need, be it physical, emotional, philosophical or spiritual, lead to self-satisfaction?</a:t>
            </a:r>
          </a:p>
        </p:txBody>
      </p:sp>
      <p:sp>
        <p:nvSpPr>
          <p:cNvPr id="3" name="Title 2"/>
          <p:cNvSpPr>
            <a:spLocks noGrp="1"/>
          </p:cNvSpPr>
          <p:nvPr>
            <p:ph type="title"/>
          </p:nvPr>
        </p:nvSpPr>
        <p:spPr/>
        <p:txBody>
          <a:bodyPr>
            <a:noAutofit/>
          </a:bodyPr>
          <a:lstStyle/>
          <a:p>
            <a:r>
              <a:rPr lang="en-US" b="1" dirty="0" smtClean="0">
                <a:solidFill>
                  <a:srgbClr val="002060"/>
                </a:solidFill>
              </a:rPr>
              <a:t>Digging Deeper:</a:t>
            </a:r>
            <a:br>
              <a:rPr lang="en-US" b="1" dirty="0" smtClean="0">
                <a:solidFill>
                  <a:srgbClr val="002060"/>
                </a:solidFill>
              </a:rPr>
            </a:br>
            <a:r>
              <a:rPr lang="en-US" b="1" dirty="0" smtClean="0">
                <a:solidFill>
                  <a:srgbClr val="002060"/>
                </a:solidFill>
              </a:rPr>
              <a:t>What </a:t>
            </a:r>
            <a:r>
              <a:rPr lang="en-US" b="1" dirty="0">
                <a:solidFill>
                  <a:srgbClr val="002060"/>
                </a:solidFill>
              </a:rPr>
              <a:t>is Self </a:t>
            </a:r>
            <a:r>
              <a:rPr lang="en-US" b="1" dirty="0" smtClean="0">
                <a:solidFill>
                  <a:srgbClr val="002060"/>
                </a:solidFill>
              </a:rPr>
              <a:t>Satisfaction?</a:t>
            </a:r>
            <a:endParaRPr lang="en-US" b="1" dirty="0">
              <a:solidFill>
                <a:srgbClr val="002060"/>
              </a:solidFill>
            </a:endParaRPr>
          </a:p>
        </p:txBody>
      </p:sp>
      <p:pic>
        <p:nvPicPr>
          <p:cNvPr id="61442" name="Picture 2" descr="C:\Documents and Settings\sheth\Local Settings\Temporary Internet Files\Content.IE5\BWDIU4I2\MC900441902[1].wmf"/>
          <p:cNvPicPr>
            <a:picLocks noChangeAspect="1" noChangeArrowheads="1"/>
          </p:cNvPicPr>
          <p:nvPr/>
        </p:nvPicPr>
        <p:blipFill>
          <a:blip r:embed="rId3" cstate="print"/>
          <a:srcRect/>
          <a:stretch>
            <a:fillRect/>
          </a:stretch>
        </p:blipFill>
        <p:spPr bwMode="auto">
          <a:xfrm>
            <a:off x="1600200" y="1732079"/>
            <a:ext cx="1371600" cy="1620721"/>
          </a:xfrm>
          <a:prstGeom prst="rect">
            <a:avLst/>
          </a:prstGeom>
          <a:noFill/>
        </p:spPr>
      </p:pic>
    </p:spTree>
    <p:extLst>
      <p:ext uri="{BB962C8B-B14F-4D97-AF65-F5344CB8AC3E}">
        <p14:creationId xmlns:p14="http://schemas.microsoft.com/office/powerpoint/2010/main" val="2534459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3819" y="2514600"/>
            <a:ext cx="7694381" cy="3450696"/>
          </a:xfrm>
        </p:spPr>
        <p:txBody>
          <a:bodyPr>
            <a:normAutofit/>
          </a:bodyPr>
          <a:lstStyle/>
          <a:p>
            <a:r>
              <a:rPr lang="en-US" dirty="0" smtClean="0">
                <a:solidFill>
                  <a:schemeClr val="tx1"/>
                </a:solidFill>
              </a:rPr>
              <a:t>As we ponder along those lines let us consider another connotation of self-satisfaction, namely contentment.  Does being content necessarily imply that we are self-satisfied as Bhagawan Baba wants us to be? </a:t>
            </a:r>
            <a:endParaRPr lang="en-US" dirty="0">
              <a:solidFill>
                <a:schemeClr val="tx1"/>
              </a:solidFill>
            </a:endParaRPr>
          </a:p>
        </p:txBody>
      </p:sp>
      <p:sp>
        <p:nvSpPr>
          <p:cNvPr id="3" name="Title 2"/>
          <p:cNvSpPr>
            <a:spLocks noGrp="1"/>
          </p:cNvSpPr>
          <p:nvPr>
            <p:ph type="title"/>
          </p:nvPr>
        </p:nvSpPr>
        <p:spPr/>
        <p:txBody>
          <a:bodyPr>
            <a:noAutofit/>
          </a:bodyPr>
          <a:lstStyle/>
          <a:p>
            <a:r>
              <a:rPr lang="en-US" b="1" dirty="0" smtClean="0">
                <a:solidFill>
                  <a:srgbClr val="002060"/>
                </a:solidFill>
              </a:rPr>
              <a:t>Digging Deeper:</a:t>
            </a:r>
            <a:br>
              <a:rPr lang="en-US" b="1" dirty="0" smtClean="0">
                <a:solidFill>
                  <a:srgbClr val="002060"/>
                </a:solidFill>
              </a:rPr>
            </a:br>
            <a:r>
              <a:rPr lang="en-US" b="1" dirty="0" smtClean="0">
                <a:solidFill>
                  <a:srgbClr val="002060"/>
                </a:solidFill>
              </a:rPr>
              <a:t>What </a:t>
            </a:r>
            <a:r>
              <a:rPr lang="en-US" b="1" dirty="0">
                <a:solidFill>
                  <a:srgbClr val="002060"/>
                </a:solidFill>
              </a:rPr>
              <a:t>is Self </a:t>
            </a:r>
            <a:r>
              <a:rPr lang="en-US" b="1" dirty="0" smtClean="0">
                <a:solidFill>
                  <a:srgbClr val="002060"/>
                </a:solidFill>
              </a:rPr>
              <a:t>Satisfaction?</a:t>
            </a:r>
            <a:endParaRPr lang="en-US" b="1" dirty="0">
              <a:solidFill>
                <a:srgbClr val="002060"/>
              </a:solidFill>
            </a:endParaRPr>
          </a:p>
        </p:txBody>
      </p:sp>
      <p:pic>
        <p:nvPicPr>
          <p:cNvPr id="62466" name="Picture 2" descr="C:\Documents and Settings\sheth\Local Settings\Temporary Internet Files\Content.IE5\K5NR8WUL\MC900441930[1].wmf"/>
          <p:cNvPicPr>
            <a:picLocks noChangeAspect="1" noChangeArrowheads="1"/>
          </p:cNvPicPr>
          <p:nvPr/>
        </p:nvPicPr>
        <p:blipFill>
          <a:blip r:embed="rId3" cstate="print"/>
          <a:srcRect/>
          <a:stretch>
            <a:fillRect/>
          </a:stretch>
        </p:blipFill>
        <p:spPr bwMode="auto">
          <a:xfrm>
            <a:off x="3276600" y="4267200"/>
            <a:ext cx="1978025" cy="1908175"/>
          </a:xfrm>
          <a:prstGeom prst="rect">
            <a:avLst/>
          </a:prstGeom>
          <a:noFill/>
        </p:spPr>
      </p:pic>
    </p:spTree>
    <p:extLst>
      <p:ext uri="{BB962C8B-B14F-4D97-AF65-F5344CB8AC3E}">
        <p14:creationId xmlns:p14="http://schemas.microsoft.com/office/powerpoint/2010/main" val="2534459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569104"/>
            <a:ext cx="8229600" cy="3450696"/>
          </a:xfrm>
        </p:spPr>
        <p:txBody>
          <a:bodyPr>
            <a:normAutofit fontScale="92500"/>
          </a:bodyPr>
          <a:lstStyle/>
          <a:p>
            <a:r>
              <a:rPr lang="en-US" dirty="0" smtClean="0">
                <a:solidFill>
                  <a:schemeClr val="tx1"/>
                </a:solidFill>
              </a:rPr>
              <a:t>Mr. X and Mr. Y are good friends and work in the same office. Both of them are honest and efficient employees. While both of them put in the same effort, Mr. X gets all the recognition and the benefits for his work while Mr. Y is one among the crowd. Despite this, Mr. Y is happy and continues to do his job without focusing on the accolades he too, rightfully deserves. </a:t>
            </a:r>
          </a:p>
          <a:p>
            <a:pPr lvl="1"/>
            <a:r>
              <a:rPr lang="en-US" b="1" dirty="0" smtClean="0">
                <a:solidFill>
                  <a:schemeClr val="tx1"/>
                </a:solidFill>
              </a:rPr>
              <a:t>Question 1: </a:t>
            </a:r>
            <a:r>
              <a:rPr lang="en-US" dirty="0" smtClean="0">
                <a:solidFill>
                  <a:schemeClr val="tx1"/>
                </a:solidFill>
              </a:rPr>
              <a:t>Can we then say that Mr. Y has attained Self-Satisfaction as Bhagawan Baba describes it?</a:t>
            </a:r>
          </a:p>
          <a:p>
            <a:pPr lvl="1"/>
            <a:r>
              <a:rPr lang="en-US" b="1" dirty="0" smtClean="0">
                <a:solidFill>
                  <a:schemeClr val="tx1"/>
                </a:solidFill>
              </a:rPr>
              <a:t>Question 2: </a:t>
            </a:r>
            <a:r>
              <a:rPr lang="en-US" dirty="0" smtClean="0">
                <a:solidFill>
                  <a:schemeClr val="tx1"/>
                </a:solidFill>
              </a:rPr>
              <a:t>Could you act as humble as Mr. Y did? Has a situation like this ever happened to you?</a:t>
            </a:r>
          </a:p>
          <a:p>
            <a:endParaRPr lang="en-US" dirty="0" smtClean="0"/>
          </a:p>
          <a:p>
            <a:endParaRPr lang="en-US" dirty="0"/>
          </a:p>
        </p:txBody>
      </p:sp>
      <p:sp>
        <p:nvSpPr>
          <p:cNvPr id="3" name="Title 2"/>
          <p:cNvSpPr>
            <a:spLocks noGrp="1"/>
          </p:cNvSpPr>
          <p:nvPr>
            <p:ph type="title"/>
          </p:nvPr>
        </p:nvSpPr>
        <p:spPr/>
        <p:txBody>
          <a:bodyPr/>
          <a:lstStyle/>
          <a:p>
            <a:r>
              <a:rPr lang="en-US" b="1" dirty="0" smtClean="0">
                <a:solidFill>
                  <a:srgbClr val="002060"/>
                </a:solidFill>
              </a:rPr>
              <a:t>Case Study 1</a:t>
            </a:r>
            <a:endParaRPr lang="en-US" b="1" dirty="0">
              <a:solidFill>
                <a:srgbClr val="00206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tudy Circle Document&amp;#x0D;&amp;#x0A;Leading a Spiritual Life&amp;#x0D;&amp;#x0A;&amp;quot;&quot;/&gt;&lt;property id=&quot;20307&quot; value=&quot;256&quot;/&gt;&lt;/object&gt;&lt;object type=&quot;3&quot; unique_id=&quot;10005&quot;&gt;&lt;property id=&quot;20148&quot; value=&quot;5&quot;/&gt;&lt;property id=&quot;20300&quot; value=&quot;Slide 2 - &amp;quot;It’s a supplemental doc (!)&amp;quot;&quot;/&gt;&lt;property id=&quot;20307&quot; value=&quot;277&quot;/&gt;&lt;/object&gt;&lt;object type=&quot;3&quot; unique_id=&quot;10006&quot;&gt;&lt;property id=&quot;20148&quot; value=&quot;5&quot;/&gt;&lt;property id=&quot;20300&quot; value=&quot;Slide 3 - &amp;quot;Purposes of Study Circle&amp;quot;&quot;/&gt;&lt;property id=&quot;20307&quot; value=&quot;257&quot;/&gt;&lt;/object&gt;&lt;object type=&quot;3&quot; unique_id=&quot;10007&quot;&gt;&lt;property id=&quot;20148&quot; value=&quot;5&quot;/&gt;&lt;property id=&quot;20300&quot; value=&quot;Slide 4 - &amp;quot;Opening meditation &amp;quot;&quot;/&gt;&lt;property id=&quot;20307&quot; value=&quot;258&quot;/&gt;&lt;/object&gt;&lt;object type=&quot;3&quot; unique_id=&quot;10008&quot;&gt;&lt;property id=&quot;20148&quot; value=&quot;5&quot;/&gt;&lt;property id=&quot;20300&quot; value=&quot;Slide 5 - &amp;quot;Relative Truth vs. Absolute Truth&amp;quot;&quot;/&gt;&lt;property id=&quot;20307&quot; value=&quot;259&quot;/&gt;&lt;/object&gt;&lt;object type=&quot;3&quot; unique_id=&quot;10009&quot;&gt;&lt;property id=&quot;20148&quot; value=&quot;5&quot;/&gt;&lt;property id=&quot;20300&quot; value=&quot;Slide 6 - &amp;quot;Understanding the Topic: What is Self Confidence?&amp;quot;&quot;/&gt;&lt;property id=&quot;20307&quot; value=&quot;260&quot;/&gt;&lt;/object&gt;&lt;object type=&quot;3&quot; unique_id=&quot;10010&quot;&gt;&lt;property id=&quot;20148&quot; value=&quot;5&quot;/&gt;&lt;property id=&quot;20300&quot; value=&quot;Slide 7 - &amp;quot;Understanding the Topic: What is Self Confidence?&amp;quot;&quot;/&gt;&lt;property id=&quot;20307&quot; value=&quot;273&quot;/&gt;&lt;/object&gt;&lt;object type=&quot;3&quot; unique_id=&quot;10011&quot;&gt;&lt;property id=&quot;20148&quot; value=&quot;5&quot;/&gt;&lt;property id=&quot;20300&quot; value=&quot;Slide 8 - &amp;quot;Activity 1: Role-Play&amp;#x0D;&amp;#x0A;&amp;quot;&quot;/&gt;&lt;property id=&quot;20307&quot; value=&quot;261&quot;/&gt;&lt;/object&gt;&lt;object type=&quot;3&quot; unique_id=&quot;10012&quot;&gt;&lt;property id=&quot;20148&quot; value=&quot;5&quot;/&gt;&lt;property id=&quot;20300&quot; value=&quot;Slide 9 - &amp;quot;Digging Deeper…importance of Self Confidence&amp;quot;&quot;/&gt;&lt;property id=&quot;20307&quot; value=&quot;262&quot;/&gt;&lt;/object&gt;&lt;object type=&quot;3&quot; unique_id=&quot;10013&quot;&gt;&lt;property id=&quot;20148&quot; value=&quot;5&quot;/&gt;&lt;property id=&quot;20300&quot; value=&quot;Slide 10 - &amp;quot;Difference between the ego, the lower “self”; and God, your higher “Self”&amp;quot;&quot;/&gt;&lt;property id=&quot;20307&quot; value=&quot;263&quot;/&gt;&lt;/object&gt;&lt;object type=&quot;3&quot; unique_id=&quot;10014&quot;&gt;&lt;property id=&quot;20148&quot; value=&quot;5&quot;/&gt;&lt;property id=&quot;20300&quot; value=&quot;Slide 11 - &amp;quot;Building Self Confidence&amp;#x0D;&amp;#x0A;&amp;quot;&quot;/&gt;&lt;property id=&quot;20307&quot; value=&quot;264&quot;/&gt;&lt;/object&gt;&lt;object type=&quot;3&quot; unique_id=&quot;10015&quot;&gt;&lt;property id=&quot;20148&quot; value=&quot;5&quot;/&gt;&lt;property id=&quot;20300&quot; value=&quot;Slide 12 - &amp;quot;Activity 1: determine if the character is acting from Swami’s definition of self-confidence.&amp;#x0D;&amp;#x0A;&amp;#x0D;&amp;#x0A;&amp;quot;&quot;/&gt;&lt;property id=&quot;20307&quot; value=&quot;265&quot;/&gt;&lt;/object&gt;&lt;object type=&quot;3&quot; unique_id=&quot;10016&quot;&gt;&lt;property id=&quot;20148&quot; value=&quot;5&quot;/&gt;&lt;property id=&quot;20300&quot; value=&quot;Slide 13 - &amp;quot;Activity 1: determine if the character is acting from Swami’s definition of self-confidence.&amp;#x0D;&amp;#x0A;&amp;#x0D;&amp;#x0A;&amp;quot;&quot;/&gt;&lt;property id=&quot;20307&quot; value=&quot;266&quot;/&gt;&lt;/object&gt;&lt;object type=&quot;3&quot; unique_id=&quot;10017&quot;&gt;&lt;property id=&quot;20148&quot; value=&quot;5&quot;/&gt;&lt;property id=&quot;20300&quot; value=&quot;Slide 14 - &amp;quot;Activity 1: determine if the character is acting from Swami’s definition of self-confidence.&amp;#x0D;&amp;#x0A;&amp;#x0D;&amp;#x0A;&amp;quot;&quot;/&gt;&lt;property id=&quot;20307&quot; value=&quot;278&quot;/&gt;&lt;/object&gt;&lt;object type=&quot;3&quot; unique_id=&quot;10018&quot;&gt;&lt;property id=&quot;20148&quot; value=&quot;5&quot;/&gt;&lt;property id=&quot;20300&quot; value=&quot;Slide 15 - &amp;quot;Activity 2: Self-Confidence Worksheet&amp;#x0D;&amp;#x0A;&amp;quot;&quot;/&gt;&lt;property id=&quot;20307&quot; value=&quot;268&quot;/&gt;&lt;/object&gt;&lt;object type=&quot;3&quot; unique_id=&quot;10019&quot;&gt;&lt;property id=&quot;20148&quot; value=&quot;5&quot;/&gt;&lt;property id=&quot;20300&quot; value=&quot;Slide 16 - &amp;quot;Activity 2: Self-Confidence Worksheet&amp;#x0D;&amp;#x0A;&amp;quot;&quot;/&gt;&lt;property id=&quot;20307&quot; value=&quot;269&quot;/&gt;&lt;/object&gt;&lt;object type=&quot;3&quot; unique_id=&quot;10020&quot;&gt;&lt;property id=&quot;20148&quot; value=&quot;5&quot;/&gt;&lt;property id=&quot;20300&quot; value=&quot;Slide 17 - &amp;quot;Activity 2: Self-Confidence Worksheet&amp;#x0D;&amp;#x0A;&amp;quot;&quot;/&gt;&lt;property id=&quot;20307&quot; value=&quot;270&quot;/&gt;&lt;/object&gt;&lt;object type=&quot;3&quot; unique_id=&quot;10021&quot;&gt;&lt;property id=&quot;20148&quot; value=&quot;5&quot;/&gt;&lt;property id=&quot;20300&quot; value=&quot;Slide 18 - &amp;quot;Swami’s quote describing some qualities of a person lacking self-confidence:&amp;quot;&quot;/&gt;&lt;property id=&quot;20307&quot; value=&quot;271&quot;/&gt;&lt;/object&gt;&lt;object type=&quot;3&quot; unique_id=&quot;10022&quot;&gt;&lt;property id=&quot;20148&quot; value=&quot;5&quot;/&gt;&lt;property id=&quot;20300&quot; value=&quot;Slide 19 - &amp;quot;Challenging Real Life scenarios:&amp;#x0D;&amp;#x0A;&amp;quot;&quot;/&gt;&lt;property id=&quot;20307&quot; value=&quot;272&quot;/&gt;&lt;/object&gt;&lt;object type=&quot;3&quot; unique_id=&quot;10023&quot;&gt;&lt;property id=&quot;20148&quot; value=&quot;5&quot;/&gt;&lt;property id=&quot;20300&quot; value=&quot;Slide 20 - &amp;quot;Challenging Real Life scenarios:&amp;#x0D;&amp;#x0A;&amp;#x0D;&amp;#x0A;&amp;quot;&quot;/&gt;&lt;property id=&quot;20307&quot; value=&quot;279&quot;/&gt;&lt;/object&gt;&lt;object type=&quot;3&quot; unique_id=&quot;10024&quot;&gt;&lt;property id=&quot;20148&quot; value=&quot;5&quot;/&gt;&lt;property id=&quot;20300&quot; value=&quot;Slide 21 - &amp;quot;Challenging Real Life scenarios:&amp;#x0D;&amp;#x0A;&amp;#x0D;&amp;#x0A;&amp;quot;&quot;/&gt;&lt;property id=&quot;20307&quot; value=&quot;280&quot;/&gt;&lt;/object&gt;&lt;object type=&quot;3&quot; unique_id=&quot;10025&quot;&gt;&lt;property id=&quot;20148&quot; value=&quot;5&quot;/&gt;&lt;property id=&quot;20300&quot; value=&quot;Slide 22 - &amp;quot;Challenging Real Life scenarios:&amp;#x0D;&amp;#x0A;&amp;#x0D;&amp;#x0A;&amp;quot;&quot;/&gt;&lt;property id=&quot;20307&quot; value=&quot;281&quot;/&gt;&lt;/object&gt;&lt;object type=&quot;3&quot; unique_id=&quot;10026&quot;&gt;&lt;property id=&quot;20148&quot; value=&quot;5&quot;/&gt;&lt;property id=&quot;20300&quot; value=&quot;Slide 23 - &amp;quot;Finish with Om, 3 Shantis.&amp;quot;&quot;/&gt;&lt;property id=&quot;20307&quot; value=&quot;284&quot;/&gt;&lt;/object&gt;&lt;object type=&quot;3&quot; unique_id=&quot;10027&quot;&gt;&lt;property id=&quot;20148&quot; value=&quot;5&quot;/&gt;&lt;property id=&quot;20300&quot; value=&quot;Slide 24 - &amp;quot;Independent Study: Prema Vahini&amp;quot;&quot;/&gt;&lt;property id=&quot;20307&quot; value=&quot;282&quot;/&gt;&lt;/object&gt;&lt;object type=&quot;3&quot; unique_id=&quot;10028&quot;&gt;&lt;property id=&quot;20148&quot; value=&quot;5&quot;/&gt;&lt;property id=&quot;20300&quot; value=&quot;Slide 25 - &amp;quot;Perform this Activity&amp;quot;&quot;/&gt;&lt;property id=&quot;20307&quot; value=&quot;28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2243</Words>
  <Application>Microsoft Office PowerPoint</Application>
  <PresentationFormat>On-screen Show (4:3)</PresentationFormat>
  <Paragraphs>130</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Leading a Spiritual Life </vt:lpstr>
      <vt:lpstr>It’s a supplemental doc!</vt:lpstr>
      <vt:lpstr>Purpose of Study Circle</vt:lpstr>
      <vt:lpstr>Opening meditation </vt:lpstr>
      <vt:lpstr>Digging Deeper: What is Self Satisfaction?</vt:lpstr>
      <vt:lpstr>Digging Deeper: What is Self Satisfaction?</vt:lpstr>
      <vt:lpstr>Digging Deeper: What is Self Satisfaction?</vt:lpstr>
      <vt:lpstr>Digging Deeper: What is Self Satisfaction?</vt:lpstr>
      <vt:lpstr>Case Study 1</vt:lpstr>
      <vt:lpstr>Self-Confidence Leading to  Self-Satisfaction</vt:lpstr>
      <vt:lpstr>Activity</vt:lpstr>
      <vt:lpstr>Scenario 1</vt:lpstr>
      <vt:lpstr>Scenario 2</vt:lpstr>
      <vt:lpstr>Scenario 3</vt:lpstr>
      <vt:lpstr>Scenario 4</vt:lpstr>
      <vt:lpstr>Scenario 5</vt:lpstr>
      <vt:lpstr>Scenario 6</vt:lpstr>
      <vt:lpstr>Scenario 7</vt:lpstr>
      <vt:lpstr>Scenario 8</vt:lpstr>
      <vt:lpstr>Finish with  Om Shanti Shanti Shantih.</vt:lpstr>
      <vt:lpstr>Independent Study: Prema Vahini</vt:lpstr>
      <vt:lpstr>Independent Study: Prema Vahini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CirSelf Confidence</dc:title>
  <dc:creator>Heidi Ojha</dc:creator>
  <cp:lastModifiedBy>sairam</cp:lastModifiedBy>
  <cp:revision>127</cp:revision>
  <dcterms:created xsi:type="dcterms:W3CDTF">2012-03-26T01:31:03Z</dcterms:created>
  <dcterms:modified xsi:type="dcterms:W3CDTF">2012-07-25T16:27:33Z</dcterms:modified>
</cp:coreProperties>
</file>