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7" r:id="rId3"/>
    <p:sldId id="308" r:id="rId4"/>
    <p:sldId id="257" r:id="rId5"/>
    <p:sldId id="300" r:id="rId6"/>
    <p:sldId id="301" r:id="rId7"/>
    <p:sldId id="335" r:id="rId8"/>
    <p:sldId id="258" r:id="rId9"/>
    <p:sldId id="334" r:id="rId10"/>
    <p:sldId id="321" r:id="rId11"/>
    <p:sldId id="324" r:id="rId12"/>
    <p:sldId id="260" r:id="rId13"/>
    <p:sldId id="306" r:id="rId14"/>
    <p:sldId id="307" r:id="rId15"/>
    <p:sldId id="285" r:id="rId16"/>
    <p:sldId id="322" r:id="rId17"/>
    <p:sldId id="323" r:id="rId18"/>
    <p:sldId id="309" r:id="rId19"/>
    <p:sldId id="326" r:id="rId20"/>
    <p:sldId id="328" r:id="rId21"/>
    <p:sldId id="329" r:id="rId22"/>
    <p:sldId id="330" r:id="rId23"/>
    <p:sldId id="331" r:id="rId24"/>
    <p:sldId id="332" r:id="rId25"/>
    <p:sldId id="333" r:id="rId26"/>
    <p:sldId id="327" r:id="rId27"/>
    <p:sldId id="282" r:id="rId28"/>
    <p:sldId id="28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Ojha" initials="HO" lastIdx="2" clrIdx="0"/>
  <p:cmAuthor id="1" name="Sohum" initials="S" lastIdx="3" clrIdx="1"/>
  <p:cmAuthor id="2" name="Lakshmi Jagannathan" initials="L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5" autoAdjust="0"/>
    <p:restoredTop sz="98113" autoAdjust="0"/>
  </p:normalViewPr>
  <p:slideViewPr>
    <p:cSldViewPr>
      <p:cViewPr>
        <p:scale>
          <a:sx n="75" d="100"/>
          <a:sy n="75" d="100"/>
        </p:scale>
        <p:origin x="-115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DA087-2040-4EE5-BAA9-A78F377A4065}" type="doc">
      <dgm:prSet loTypeId="urn:microsoft.com/office/officeart/2005/8/layout/hierarchy4" loCatId="hierarchy" qsTypeId="urn:microsoft.com/office/officeart/2005/8/quickstyle/simple1" qsCatId="simple" csTypeId="urn:microsoft.com/office/officeart/2005/8/colors/accent3_2" csCatId="accent3" phldr="1"/>
      <dgm:spPr/>
      <dgm:t>
        <a:bodyPr/>
        <a:lstStyle/>
        <a:p>
          <a:endParaRPr lang="en-US"/>
        </a:p>
      </dgm:t>
    </dgm:pt>
    <dgm:pt modelId="{535AC6BC-F1F8-4DAF-B3E9-E5652391125B}">
      <dgm:prSet phldrT="[Text]">
        <dgm:style>
          <a:lnRef idx="2">
            <a:schemeClr val="accent1"/>
          </a:lnRef>
          <a:fillRef idx="1">
            <a:schemeClr val="lt1"/>
          </a:fillRef>
          <a:effectRef idx="0">
            <a:schemeClr val="accent1"/>
          </a:effectRef>
          <a:fontRef idx="minor">
            <a:schemeClr val="dk1"/>
          </a:fontRef>
        </dgm:style>
      </dgm:prSet>
      <dgm:spPr>
        <a:solidFill>
          <a:schemeClr val="accent6">
            <a:lumMod val="40000"/>
            <a:lumOff val="60000"/>
          </a:schemeClr>
        </a:solidFill>
      </dgm:spPr>
      <dgm:t>
        <a:bodyPr/>
        <a:lstStyle/>
        <a:p>
          <a:r>
            <a:rPr lang="en-US" b="1" dirty="0" smtClean="0">
              <a:solidFill>
                <a:schemeClr val="tx1"/>
              </a:solidFill>
            </a:rPr>
            <a:t>You have been working hard to keep away from work politics as much as possible.  Recently, your boss has heard various negative complaints about you from your work colleagues.  You have been putting in a lot of work toward your projects and feel that they have gone unrecognized.  You feel that based on these complaints, you might lose your job if your boss does not hear about the positive things you are doing.  </a:t>
          </a:r>
          <a:endParaRPr lang="en-US" dirty="0"/>
        </a:p>
      </dgm:t>
    </dgm:pt>
    <dgm:pt modelId="{2E7F2AD7-5450-4103-81CC-A13DFE96A42A}" type="parTrans" cxnId="{F227A620-F699-4618-AF4D-A139067DDB6D}">
      <dgm:prSet/>
      <dgm:spPr/>
      <dgm:t>
        <a:bodyPr/>
        <a:lstStyle/>
        <a:p>
          <a:endParaRPr lang="en-US"/>
        </a:p>
      </dgm:t>
    </dgm:pt>
    <dgm:pt modelId="{61F9F50E-1992-47AD-A498-77A8F38BB580}" type="sibTrans" cxnId="{F227A620-F699-4618-AF4D-A139067DDB6D}">
      <dgm:prSet/>
      <dgm:spPr/>
      <dgm:t>
        <a:bodyPr/>
        <a:lstStyle/>
        <a:p>
          <a:endParaRPr lang="en-US"/>
        </a:p>
      </dgm:t>
    </dgm:pt>
    <dgm:pt modelId="{2F1C2F88-0FEB-458A-89EA-E65798049F99}">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Is recognition sometimes important? </a:t>
          </a:r>
          <a:endParaRPr lang="en-US" dirty="0"/>
        </a:p>
      </dgm:t>
    </dgm:pt>
    <dgm:pt modelId="{365EEE68-3FEE-4DC4-9F55-4248550754F9}" type="parTrans" cxnId="{E04BE117-8D59-40E0-B52E-FF38B958BA77}">
      <dgm:prSet/>
      <dgm:spPr/>
      <dgm:t>
        <a:bodyPr/>
        <a:lstStyle/>
        <a:p>
          <a:endParaRPr lang="en-US"/>
        </a:p>
      </dgm:t>
    </dgm:pt>
    <dgm:pt modelId="{4C022C76-19B0-4F11-9AC1-2ED1168BDCCF}" type="sibTrans" cxnId="{E04BE117-8D59-40E0-B52E-FF38B958BA77}">
      <dgm:prSet/>
      <dgm:spPr/>
      <dgm:t>
        <a:bodyPr/>
        <a:lstStyle/>
        <a:p>
          <a:endParaRPr lang="en-US"/>
        </a:p>
      </dgm:t>
    </dgm:pt>
    <dgm:pt modelId="{A8C67189-7887-412F-ABE7-D2B764CAD04A}">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Is the job important?</a:t>
          </a:r>
          <a:endParaRPr lang="en-US" dirty="0"/>
        </a:p>
      </dgm:t>
    </dgm:pt>
    <dgm:pt modelId="{AC3848BC-CF38-4B1B-B422-035747B04AD9}" type="parTrans" cxnId="{D719B6B9-6063-44B1-B2A3-3A629E0587F9}">
      <dgm:prSet/>
      <dgm:spPr/>
      <dgm:t>
        <a:bodyPr/>
        <a:lstStyle/>
        <a:p>
          <a:endParaRPr lang="en-US"/>
        </a:p>
      </dgm:t>
    </dgm:pt>
    <dgm:pt modelId="{5AEA2D7C-FBC2-4073-9ACE-5FD3D2E4A227}" type="sibTrans" cxnId="{D719B6B9-6063-44B1-B2A3-3A629E0587F9}">
      <dgm:prSet/>
      <dgm:spPr/>
      <dgm:t>
        <a:bodyPr/>
        <a:lstStyle/>
        <a:p>
          <a:endParaRPr lang="en-US"/>
        </a:p>
      </dgm:t>
    </dgm:pt>
    <dgm:pt modelId="{66350D89-FC6B-4CF4-8425-F85944FC01C2}" type="pres">
      <dgm:prSet presAssocID="{B10DA087-2040-4EE5-BAA9-A78F377A4065}" presName="Name0" presStyleCnt="0">
        <dgm:presLayoutVars>
          <dgm:chPref val="1"/>
          <dgm:dir/>
          <dgm:animOne val="branch"/>
          <dgm:animLvl val="lvl"/>
          <dgm:resizeHandles/>
        </dgm:presLayoutVars>
      </dgm:prSet>
      <dgm:spPr/>
      <dgm:t>
        <a:bodyPr/>
        <a:lstStyle/>
        <a:p>
          <a:endParaRPr lang="en-US"/>
        </a:p>
      </dgm:t>
    </dgm:pt>
    <dgm:pt modelId="{3A9AC1BA-451F-47E3-B5E0-2283400FA43D}" type="pres">
      <dgm:prSet presAssocID="{535AC6BC-F1F8-4DAF-B3E9-E5652391125B}" presName="vertOne" presStyleCnt="0"/>
      <dgm:spPr/>
    </dgm:pt>
    <dgm:pt modelId="{1D5C51EE-812E-49FF-A865-6D680B023F05}" type="pres">
      <dgm:prSet presAssocID="{535AC6BC-F1F8-4DAF-B3E9-E5652391125B}" presName="txOne" presStyleLbl="node0" presStyleIdx="0" presStyleCnt="1">
        <dgm:presLayoutVars>
          <dgm:chPref val="3"/>
        </dgm:presLayoutVars>
      </dgm:prSet>
      <dgm:spPr/>
      <dgm:t>
        <a:bodyPr/>
        <a:lstStyle/>
        <a:p>
          <a:endParaRPr lang="en-US"/>
        </a:p>
      </dgm:t>
    </dgm:pt>
    <dgm:pt modelId="{188A93E9-AF89-4059-8906-1B326C812443}" type="pres">
      <dgm:prSet presAssocID="{535AC6BC-F1F8-4DAF-B3E9-E5652391125B}" presName="parTransOne" presStyleCnt="0"/>
      <dgm:spPr/>
    </dgm:pt>
    <dgm:pt modelId="{7F9FBB02-3CDC-40AE-8E3F-09AE3636EDA7}" type="pres">
      <dgm:prSet presAssocID="{535AC6BC-F1F8-4DAF-B3E9-E5652391125B}" presName="horzOne" presStyleCnt="0"/>
      <dgm:spPr/>
    </dgm:pt>
    <dgm:pt modelId="{FFC7A60F-F001-408A-9DBE-BFD1A3A68782}" type="pres">
      <dgm:prSet presAssocID="{2F1C2F88-0FEB-458A-89EA-E65798049F99}" presName="vertTwo" presStyleCnt="0"/>
      <dgm:spPr/>
    </dgm:pt>
    <dgm:pt modelId="{7C3F5057-EEDF-41B8-BC7F-8F2CEE09DA85}" type="pres">
      <dgm:prSet presAssocID="{2F1C2F88-0FEB-458A-89EA-E65798049F99}" presName="txTwo" presStyleLbl="node2" presStyleIdx="0" presStyleCnt="2" custScaleY="40051">
        <dgm:presLayoutVars>
          <dgm:chPref val="3"/>
        </dgm:presLayoutVars>
      </dgm:prSet>
      <dgm:spPr/>
      <dgm:t>
        <a:bodyPr/>
        <a:lstStyle/>
        <a:p>
          <a:endParaRPr lang="en-US"/>
        </a:p>
      </dgm:t>
    </dgm:pt>
    <dgm:pt modelId="{20E9646F-AD90-40C3-861F-C27C4D258236}" type="pres">
      <dgm:prSet presAssocID="{2F1C2F88-0FEB-458A-89EA-E65798049F99}" presName="horzTwo" presStyleCnt="0"/>
      <dgm:spPr/>
    </dgm:pt>
    <dgm:pt modelId="{A0EAFE3D-EC2D-4483-ACAC-D4AFFFCDBBE8}" type="pres">
      <dgm:prSet presAssocID="{4C022C76-19B0-4F11-9AC1-2ED1168BDCCF}" presName="sibSpaceTwo" presStyleCnt="0"/>
      <dgm:spPr/>
    </dgm:pt>
    <dgm:pt modelId="{050CC737-A127-4C5B-9EB3-7314FC56BECF}" type="pres">
      <dgm:prSet presAssocID="{A8C67189-7887-412F-ABE7-D2B764CAD04A}" presName="vertTwo" presStyleCnt="0"/>
      <dgm:spPr/>
    </dgm:pt>
    <dgm:pt modelId="{0781F106-811A-4913-90FC-934F37299027}" type="pres">
      <dgm:prSet presAssocID="{A8C67189-7887-412F-ABE7-D2B764CAD04A}" presName="txTwo" presStyleLbl="node2" presStyleIdx="1" presStyleCnt="2" custScaleY="40051">
        <dgm:presLayoutVars>
          <dgm:chPref val="3"/>
        </dgm:presLayoutVars>
      </dgm:prSet>
      <dgm:spPr/>
      <dgm:t>
        <a:bodyPr/>
        <a:lstStyle/>
        <a:p>
          <a:endParaRPr lang="en-US"/>
        </a:p>
      </dgm:t>
    </dgm:pt>
    <dgm:pt modelId="{20D8058B-5B2E-4A38-9B03-4D76BC0A2355}" type="pres">
      <dgm:prSet presAssocID="{A8C67189-7887-412F-ABE7-D2B764CAD04A}" presName="horzTwo" presStyleCnt="0"/>
      <dgm:spPr/>
    </dgm:pt>
  </dgm:ptLst>
  <dgm:cxnLst>
    <dgm:cxn modelId="{F227A620-F699-4618-AF4D-A139067DDB6D}" srcId="{B10DA087-2040-4EE5-BAA9-A78F377A4065}" destId="{535AC6BC-F1F8-4DAF-B3E9-E5652391125B}" srcOrd="0" destOrd="0" parTransId="{2E7F2AD7-5450-4103-81CC-A13DFE96A42A}" sibTransId="{61F9F50E-1992-47AD-A498-77A8F38BB580}"/>
    <dgm:cxn modelId="{E04BE117-8D59-40E0-B52E-FF38B958BA77}" srcId="{535AC6BC-F1F8-4DAF-B3E9-E5652391125B}" destId="{2F1C2F88-0FEB-458A-89EA-E65798049F99}" srcOrd="0" destOrd="0" parTransId="{365EEE68-3FEE-4DC4-9F55-4248550754F9}" sibTransId="{4C022C76-19B0-4F11-9AC1-2ED1168BDCCF}"/>
    <dgm:cxn modelId="{91955B68-7C51-44D9-9362-8726029F5ED2}" type="presOf" srcId="{2F1C2F88-0FEB-458A-89EA-E65798049F99}" destId="{7C3F5057-EEDF-41B8-BC7F-8F2CEE09DA85}" srcOrd="0" destOrd="0" presId="urn:microsoft.com/office/officeart/2005/8/layout/hierarchy4"/>
    <dgm:cxn modelId="{D19FE725-D39E-40ED-A743-9BEC4BB77E7B}" type="presOf" srcId="{535AC6BC-F1F8-4DAF-B3E9-E5652391125B}" destId="{1D5C51EE-812E-49FF-A865-6D680B023F05}" srcOrd="0" destOrd="0" presId="urn:microsoft.com/office/officeart/2005/8/layout/hierarchy4"/>
    <dgm:cxn modelId="{D719B6B9-6063-44B1-B2A3-3A629E0587F9}" srcId="{535AC6BC-F1F8-4DAF-B3E9-E5652391125B}" destId="{A8C67189-7887-412F-ABE7-D2B764CAD04A}" srcOrd="1" destOrd="0" parTransId="{AC3848BC-CF38-4B1B-B422-035747B04AD9}" sibTransId="{5AEA2D7C-FBC2-4073-9ACE-5FD3D2E4A227}"/>
    <dgm:cxn modelId="{2444708A-DC37-42D7-98FA-ADF114AC32E7}" type="presOf" srcId="{B10DA087-2040-4EE5-BAA9-A78F377A4065}" destId="{66350D89-FC6B-4CF4-8425-F85944FC01C2}" srcOrd="0" destOrd="0" presId="urn:microsoft.com/office/officeart/2005/8/layout/hierarchy4"/>
    <dgm:cxn modelId="{B7C898F7-9DB8-4AE2-8EC5-63B864A1D770}" type="presOf" srcId="{A8C67189-7887-412F-ABE7-D2B764CAD04A}" destId="{0781F106-811A-4913-90FC-934F37299027}" srcOrd="0" destOrd="0" presId="urn:microsoft.com/office/officeart/2005/8/layout/hierarchy4"/>
    <dgm:cxn modelId="{71B71CBB-36A1-4F54-9DCF-D59B23FF1103}" type="presParOf" srcId="{66350D89-FC6B-4CF4-8425-F85944FC01C2}" destId="{3A9AC1BA-451F-47E3-B5E0-2283400FA43D}" srcOrd="0" destOrd="0" presId="urn:microsoft.com/office/officeart/2005/8/layout/hierarchy4"/>
    <dgm:cxn modelId="{88494000-E37B-448A-8511-90D33AD7534F}" type="presParOf" srcId="{3A9AC1BA-451F-47E3-B5E0-2283400FA43D}" destId="{1D5C51EE-812E-49FF-A865-6D680B023F05}" srcOrd="0" destOrd="0" presId="urn:microsoft.com/office/officeart/2005/8/layout/hierarchy4"/>
    <dgm:cxn modelId="{D2470F49-9D90-4546-9480-60CEFDFC7FA7}" type="presParOf" srcId="{3A9AC1BA-451F-47E3-B5E0-2283400FA43D}" destId="{188A93E9-AF89-4059-8906-1B326C812443}" srcOrd="1" destOrd="0" presId="urn:microsoft.com/office/officeart/2005/8/layout/hierarchy4"/>
    <dgm:cxn modelId="{FDD31EE2-ED14-42EE-9613-B6E298EC8255}" type="presParOf" srcId="{3A9AC1BA-451F-47E3-B5E0-2283400FA43D}" destId="{7F9FBB02-3CDC-40AE-8E3F-09AE3636EDA7}" srcOrd="2" destOrd="0" presId="urn:microsoft.com/office/officeart/2005/8/layout/hierarchy4"/>
    <dgm:cxn modelId="{A9056316-93F9-4CDC-B3FD-9A132E6C40CE}" type="presParOf" srcId="{7F9FBB02-3CDC-40AE-8E3F-09AE3636EDA7}" destId="{FFC7A60F-F001-408A-9DBE-BFD1A3A68782}" srcOrd="0" destOrd="0" presId="urn:microsoft.com/office/officeart/2005/8/layout/hierarchy4"/>
    <dgm:cxn modelId="{140ACB71-4064-4BD3-8E50-15B5A3DD79C5}" type="presParOf" srcId="{FFC7A60F-F001-408A-9DBE-BFD1A3A68782}" destId="{7C3F5057-EEDF-41B8-BC7F-8F2CEE09DA85}" srcOrd="0" destOrd="0" presId="urn:microsoft.com/office/officeart/2005/8/layout/hierarchy4"/>
    <dgm:cxn modelId="{4548E968-6DAB-45D8-B362-59B39CBF5257}" type="presParOf" srcId="{FFC7A60F-F001-408A-9DBE-BFD1A3A68782}" destId="{20E9646F-AD90-40C3-861F-C27C4D258236}" srcOrd="1" destOrd="0" presId="urn:microsoft.com/office/officeart/2005/8/layout/hierarchy4"/>
    <dgm:cxn modelId="{76899075-4761-48AD-B69A-57767CDE37DA}" type="presParOf" srcId="{7F9FBB02-3CDC-40AE-8E3F-09AE3636EDA7}" destId="{A0EAFE3D-EC2D-4483-ACAC-D4AFFFCDBBE8}" srcOrd="1" destOrd="0" presId="urn:microsoft.com/office/officeart/2005/8/layout/hierarchy4"/>
    <dgm:cxn modelId="{D07A83CB-6652-4DAE-8261-8949EC7D749B}" type="presParOf" srcId="{7F9FBB02-3CDC-40AE-8E3F-09AE3636EDA7}" destId="{050CC737-A127-4C5B-9EB3-7314FC56BECF}" srcOrd="2" destOrd="0" presId="urn:microsoft.com/office/officeart/2005/8/layout/hierarchy4"/>
    <dgm:cxn modelId="{8C024D53-5C30-4268-8923-12901819D58D}" type="presParOf" srcId="{050CC737-A127-4C5B-9EB3-7314FC56BECF}" destId="{0781F106-811A-4913-90FC-934F37299027}" srcOrd="0" destOrd="0" presId="urn:microsoft.com/office/officeart/2005/8/layout/hierarchy4"/>
    <dgm:cxn modelId="{CD5C717F-5AE4-404D-AAB3-0380AC9A0CB7}" type="presParOf" srcId="{050CC737-A127-4C5B-9EB3-7314FC56BECF}" destId="{20D8058B-5B2E-4A38-9B03-4D76BC0A23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0DA087-2040-4EE5-BAA9-A78F377A4065}" type="doc">
      <dgm:prSet loTypeId="urn:microsoft.com/office/officeart/2005/8/layout/hierarchy4" loCatId="relationship" qsTypeId="urn:microsoft.com/office/officeart/2005/8/quickstyle/simple1" qsCatId="simple" csTypeId="urn:microsoft.com/office/officeart/2005/8/colors/accent3_2" csCatId="accent3" phldr="1"/>
      <dgm:spPr/>
      <dgm:t>
        <a:bodyPr/>
        <a:lstStyle/>
        <a:p>
          <a:endParaRPr lang="en-US"/>
        </a:p>
      </dgm:t>
    </dgm:pt>
    <dgm:pt modelId="{535AC6BC-F1F8-4DAF-B3E9-E5652391125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40000"/>
            <a:lumOff val="60000"/>
          </a:schemeClr>
        </a:solidFill>
      </dgm:spPr>
      <dgm:t>
        <a:bodyPr/>
        <a:lstStyle/>
        <a:p>
          <a:r>
            <a:rPr lang="en-US" sz="2000" b="1" dirty="0" smtClean="0">
              <a:solidFill>
                <a:schemeClr val="tx1"/>
              </a:solidFill>
            </a:rPr>
            <a:t>You are home with your children all day, are responsible for all the housework and additionally have some projects of your own that you are working on.  Your spouse is traveling for extended periods of time and when he/she arrives home, reports that he/she is too tired to help out to get the house ready for a large dinner to host a work colleague.  </a:t>
          </a:r>
          <a:endParaRPr lang="en-US" sz="2000" b="1" dirty="0">
            <a:solidFill>
              <a:schemeClr val="tx1"/>
            </a:solidFill>
          </a:endParaRPr>
        </a:p>
      </dgm:t>
    </dgm:pt>
    <dgm:pt modelId="{2E7F2AD7-5450-4103-81CC-A13DFE96A42A}" type="parTrans" cxnId="{F227A620-F699-4618-AF4D-A139067DDB6D}">
      <dgm:prSet/>
      <dgm:spPr/>
      <dgm:t>
        <a:bodyPr/>
        <a:lstStyle/>
        <a:p>
          <a:endParaRPr lang="en-US" sz="1600"/>
        </a:p>
      </dgm:t>
    </dgm:pt>
    <dgm:pt modelId="{61F9F50E-1992-47AD-A498-77A8F38BB580}" type="sibTrans" cxnId="{F227A620-F699-4618-AF4D-A139067DDB6D}">
      <dgm:prSet/>
      <dgm:spPr/>
      <dgm:t>
        <a:bodyPr/>
        <a:lstStyle/>
        <a:p>
          <a:endParaRPr lang="en-US" sz="1600"/>
        </a:p>
      </dgm:t>
    </dgm:pt>
    <dgm:pt modelId="{A8C67189-7887-412F-ABE7-D2B764CAD04A}">
      <dgm:prSet phldrT="[Text]" custT="1">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sz="1800" dirty="0" smtClean="0"/>
            <a:t>Discuss if the spouse at home all day should continue sacrificing to prepare the house or if the working spouse should share a part of the workload.  Explain the reasoning </a:t>
          </a:r>
          <a:endParaRPr lang="en-US" sz="1800" dirty="0"/>
        </a:p>
      </dgm:t>
    </dgm:pt>
    <dgm:pt modelId="{AC3848BC-CF38-4B1B-B422-035747B04AD9}" type="parTrans" cxnId="{D719B6B9-6063-44B1-B2A3-3A629E0587F9}">
      <dgm:prSet/>
      <dgm:spPr/>
      <dgm:t>
        <a:bodyPr/>
        <a:lstStyle/>
        <a:p>
          <a:endParaRPr lang="en-US" sz="1600"/>
        </a:p>
      </dgm:t>
    </dgm:pt>
    <dgm:pt modelId="{5AEA2D7C-FBC2-4073-9ACE-5FD3D2E4A227}" type="sibTrans" cxnId="{D719B6B9-6063-44B1-B2A3-3A629E0587F9}">
      <dgm:prSet/>
      <dgm:spPr/>
      <dgm:t>
        <a:bodyPr/>
        <a:lstStyle/>
        <a:p>
          <a:endParaRPr lang="en-US" sz="1600"/>
        </a:p>
      </dgm:t>
    </dgm:pt>
    <dgm:pt modelId="{66350D89-FC6B-4CF4-8425-F85944FC01C2}" type="pres">
      <dgm:prSet presAssocID="{B10DA087-2040-4EE5-BAA9-A78F377A4065}" presName="Name0" presStyleCnt="0">
        <dgm:presLayoutVars>
          <dgm:chPref val="1"/>
          <dgm:dir/>
          <dgm:animOne val="branch"/>
          <dgm:animLvl val="lvl"/>
          <dgm:resizeHandles/>
        </dgm:presLayoutVars>
      </dgm:prSet>
      <dgm:spPr/>
      <dgm:t>
        <a:bodyPr/>
        <a:lstStyle/>
        <a:p>
          <a:endParaRPr lang="en-US"/>
        </a:p>
      </dgm:t>
    </dgm:pt>
    <dgm:pt modelId="{3A9AC1BA-451F-47E3-B5E0-2283400FA43D}" type="pres">
      <dgm:prSet presAssocID="{535AC6BC-F1F8-4DAF-B3E9-E5652391125B}" presName="vertOne" presStyleCnt="0"/>
      <dgm:spPr/>
    </dgm:pt>
    <dgm:pt modelId="{1D5C51EE-812E-49FF-A865-6D680B023F05}" type="pres">
      <dgm:prSet presAssocID="{535AC6BC-F1F8-4DAF-B3E9-E5652391125B}" presName="txOne" presStyleLbl="node0" presStyleIdx="0" presStyleCnt="1" custScaleY="59159" custLinFactNeighborX="-49" custLinFactNeighborY="50254">
        <dgm:presLayoutVars>
          <dgm:chPref val="3"/>
        </dgm:presLayoutVars>
      </dgm:prSet>
      <dgm:spPr/>
      <dgm:t>
        <a:bodyPr/>
        <a:lstStyle/>
        <a:p>
          <a:endParaRPr lang="en-US"/>
        </a:p>
      </dgm:t>
    </dgm:pt>
    <dgm:pt modelId="{188A93E9-AF89-4059-8906-1B326C812443}" type="pres">
      <dgm:prSet presAssocID="{535AC6BC-F1F8-4DAF-B3E9-E5652391125B}" presName="parTransOne" presStyleCnt="0"/>
      <dgm:spPr/>
    </dgm:pt>
    <dgm:pt modelId="{7F9FBB02-3CDC-40AE-8E3F-09AE3636EDA7}" type="pres">
      <dgm:prSet presAssocID="{535AC6BC-F1F8-4DAF-B3E9-E5652391125B}" presName="horzOne" presStyleCnt="0"/>
      <dgm:spPr/>
    </dgm:pt>
    <dgm:pt modelId="{050CC737-A127-4C5B-9EB3-7314FC56BECF}" type="pres">
      <dgm:prSet presAssocID="{A8C67189-7887-412F-ABE7-D2B764CAD04A}" presName="vertTwo" presStyleCnt="0"/>
      <dgm:spPr/>
    </dgm:pt>
    <dgm:pt modelId="{0781F106-811A-4913-90FC-934F37299027}" type="pres">
      <dgm:prSet presAssocID="{A8C67189-7887-412F-ABE7-D2B764CAD04A}" presName="txTwo" presStyleLbl="node2" presStyleIdx="0" presStyleCnt="1" custScaleY="35585" custLinFactNeighborX="-49" custLinFactNeighborY="-2459">
        <dgm:presLayoutVars>
          <dgm:chPref val="3"/>
        </dgm:presLayoutVars>
      </dgm:prSet>
      <dgm:spPr/>
      <dgm:t>
        <a:bodyPr/>
        <a:lstStyle/>
        <a:p>
          <a:endParaRPr lang="en-US"/>
        </a:p>
      </dgm:t>
    </dgm:pt>
    <dgm:pt modelId="{20D8058B-5B2E-4A38-9B03-4D76BC0A2355}" type="pres">
      <dgm:prSet presAssocID="{A8C67189-7887-412F-ABE7-D2B764CAD04A}" presName="horzTwo" presStyleCnt="0"/>
      <dgm:spPr/>
    </dgm:pt>
  </dgm:ptLst>
  <dgm:cxnLst>
    <dgm:cxn modelId="{F227A620-F699-4618-AF4D-A139067DDB6D}" srcId="{B10DA087-2040-4EE5-BAA9-A78F377A4065}" destId="{535AC6BC-F1F8-4DAF-B3E9-E5652391125B}" srcOrd="0" destOrd="0" parTransId="{2E7F2AD7-5450-4103-81CC-A13DFE96A42A}" sibTransId="{61F9F50E-1992-47AD-A498-77A8F38BB580}"/>
    <dgm:cxn modelId="{AA544B13-1FFB-49C3-BB85-7E7CC80FB6D5}" type="presOf" srcId="{A8C67189-7887-412F-ABE7-D2B764CAD04A}" destId="{0781F106-811A-4913-90FC-934F37299027}" srcOrd="0" destOrd="0" presId="urn:microsoft.com/office/officeart/2005/8/layout/hierarchy4"/>
    <dgm:cxn modelId="{A7E19596-1926-4093-BDEE-B24CE57E99B9}" type="presOf" srcId="{535AC6BC-F1F8-4DAF-B3E9-E5652391125B}" destId="{1D5C51EE-812E-49FF-A865-6D680B023F05}" srcOrd="0" destOrd="0" presId="urn:microsoft.com/office/officeart/2005/8/layout/hierarchy4"/>
    <dgm:cxn modelId="{D719B6B9-6063-44B1-B2A3-3A629E0587F9}" srcId="{535AC6BC-F1F8-4DAF-B3E9-E5652391125B}" destId="{A8C67189-7887-412F-ABE7-D2B764CAD04A}" srcOrd="0" destOrd="0" parTransId="{AC3848BC-CF38-4B1B-B422-035747B04AD9}" sibTransId="{5AEA2D7C-FBC2-4073-9ACE-5FD3D2E4A227}"/>
    <dgm:cxn modelId="{8ED85BF6-B14E-4CF3-BC36-07CCE03BDD06}" type="presOf" srcId="{B10DA087-2040-4EE5-BAA9-A78F377A4065}" destId="{66350D89-FC6B-4CF4-8425-F85944FC01C2}" srcOrd="0" destOrd="0" presId="urn:microsoft.com/office/officeart/2005/8/layout/hierarchy4"/>
    <dgm:cxn modelId="{EA9433FF-D88E-4362-97C7-635CE4E1AF39}" type="presParOf" srcId="{66350D89-FC6B-4CF4-8425-F85944FC01C2}" destId="{3A9AC1BA-451F-47E3-B5E0-2283400FA43D}" srcOrd="0" destOrd="0" presId="urn:microsoft.com/office/officeart/2005/8/layout/hierarchy4"/>
    <dgm:cxn modelId="{CB96490A-1D0C-4AC0-9EE6-2E50312F98EC}" type="presParOf" srcId="{3A9AC1BA-451F-47E3-B5E0-2283400FA43D}" destId="{1D5C51EE-812E-49FF-A865-6D680B023F05}" srcOrd="0" destOrd="0" presId="urn:microsoft.com/office/officeart/2005/8/layout/hierarchy4"/>
    <dgm:cxn modelId="{8A5ACF3F-D454-48BD-81BE-BCF9434789B8}" type="presParOf" srcId="{3A9AC1BA-451F-47E3-B5E0-2283400FA43D}" destId="{188A93E9-AF89-4059-8906-1B326C812443}" srcOrd="1" destOrd="0" presId="urn:microsoft.com/office/officeart/2005/8/layout/hierarchy4"/>
    <dgm:cxn modelId="{2C33C176-33E6-4A9D-BB80-E6292D70A634}" type="presParOf" srcId="{3A9AC1BA-451F-47E3-B5E0-2283400FA43D}" destId="{7F9FBB02-3CDC-40AE-8E3F-09AE3636EDA7}" srcOrd="2" destOrd="0" presId="urn:microsoft.com/office/officeart/2005/8/layout/hierarchy4"/>
    <dgm:cxn modelId="{74CB2E3A-7C1C-4372-9D18-B72325E487F1}" type="presParOf" srcId="{7F9FBB02-3CDC-40AE-8E3F-09AE3636EDA7}" destId="{050CC737-A127-4C5B-9EB3-7314FC56BECF}" srcOrd="0" destOrd="0" presId="urn:microsoft.com/office/officeart/2005/8/layout/hierarchy4"/>
    <dgm:cxn modelId="{81A2A74E-38CF-4051-BB5D-77D61CFB0ED2}" type="presParOf" srcId="{050CC737-A127-4C5B-9EB3-7314FC56BECF}" destId="{0781F106-811A-4913-90FC-934F37299027}" srcOrd="0" destOrd="0" presId="urn:microsoft.com/office/officeart/2005/8/layout/hierarchy4"/>
    <dgm:cxn modelId="{C20A07EC-B95D-47DA-990D-3BD9E6A8829A}" type="presParOf" srcId="{050CC737-A127-4C5B-9EB3-7314FC56BECF}" destId="{20D8058B-5B2E-4A38-9B03-4D76BC0A23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DA087-2040-4EE5-BAA9-A78F377A4065}" type="doc">
      <dgm:prSet loTypeId="urn:microsoft.com/office/officeart/2005/8/layout/hierarchy4" loCatId="hierarchy" qsTypeId="urn:microsoft.com/office/officeart/2005/8/quickstyle/simple1" qsCatId="simple" csTypeId="urn:microsoft.com/office/officeart/2005/8/colors/accent3_2" csCatId="accent3" phldr="1"/>
      <dgm:spPr/>
      <dgm:t>
        <a:bodyPr/>
        <a:lstStyle/>
        <a:p>
          <a:endParaRPr lang="en-US"/>
        </a:p>
      </dgm:t>
    </dgm:pt>
    <dgm:pt modelId="{535AC6BC-F1F8-4DAF-B3E9-E5652391125B}">
      <dgm:prSet phldrT="[Text]">
        <dgm:style>
          <a:lnRef idx="2">
            <a:schemeClr val="accent1"/>
          </a:lnRef>
          <a:fillRef idx="1">
            <a:schemeClr val="lt1"/>
          </a:fillRef>
          <a:effectRef idx="0">
            <a:schemeClr val="accent1"/>
          </a:effectRef>
          <a:fontRef idx="minor">
            <a:schemeClr val="dk1"/>
          </a:fontRef>
        </dgm:style>
      </dgm:prSet>
      <dgm:spPr>
        <a:solidFill>
          <a:schemeClr val="accent6">
            <a:lumMod val="40000"/>
            <a:lumOff val="60000"/>
          </a:schemeClr>
        </a:solidFill>
      </dgm:spPr>
      <dgm:t>
        <a:bodyPr/>
        <a:lstStyle/>
        <a:p>
          <a:r>
            <a:rPr lang="en-US" b="1" dirty="0" smtClean="0"/>
            <a:t>Your parents are getting older and you want to help them in any way possible.  You are currently living across the country from them with your immediate family and are employed in your ideal job.  </a:t>
          </a:r>
          <a:endParaRPr lang="en-US" b="1" dirty="0"/>
        </a:p>
      </dgm:t>
    </dgm:pt>
    <dgm:pt modelId="{2E7F2AD7-5450-4103-81CC-A13DFE96A42A}" type="parTrans" cxnId="{F227A620-F699-4618-AF4D-A139067DDB6D}">
      <dgm:prSet/>
      <dgm:spPr/>
      <dgm:t>
        <a:bodyPr/>
        <a:lstStyle/>
        <a:p>
          <a:endParaRPr lang="en-US"/>
        </a:p>
      </dgm:t>
    </dgm:pt>
    <dgm:pt modelId="{61F9F50E-1992-47AD-A498-77A8F38BB580}" type="sibTrans" cxnId="{F227A620-F699-4618-AF4D-A139067DDB6D}">
      <dgm:prSet/>
      <dgm:spPr/>
      <dgm:t>
        <a:bodyPr/>
        <a:lstStyle/>
        <a:p>
          <a:endParaRPr lang="en-US"/>
        </a:p>
      </dgm:t>
    </dgm:pt>
    <dgm:pt modelId="{2F1C2F88-0FEB-458A-89EA-E65798049F99}">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In this situation would you sacrifice your job and move home to live closer to your parents or would you consider alternatives?  Discuss sacrifice as it applies to this situation.  </a:t>
          </a:r>
          <a:endParaRPr lang="en-US" dirty="0"/>
        </a:p>
      </dgm:t>
    </dgm:pt>
    <dgm:pt modelId="{365EEE68-3FEE-4DC4-9F55-4248550754F9}" type="parTrans" cxnId="{E04BE117-8D59-40E0-B52E-FF38B958BA77}">
      <dgm:prSet/>
      <dgm:spPr/>
      <dgm:t>
        <a:bodyPr/>
        <a:lstStyle/>
        <a:p>
          <a:endParaRPr lang="en-US"/>
        </a:p>
      </dgm:t>
    </dgm:pt>
    <dgm:pt modelId="{4C022C76-19B0-4F11-9AC1-2ED1168BDCCF}" type="sibTrans" cxnId="{E04BE117-8D59-40E0-B52E-FF38B958BA77}">
      <dgm:prSet/>
      <dgm:spPr/>
      <dgm:t>
        <a:bodyPr/>
        <a:lstStyle/>
        <a:p>
          <a:endParaRPr lang="en-US"/>
        </a:p>
      </dgm:t>
    </dgm:pt>
    <dgm:pt modelId="{A8C67189-7887-412F-ABE7-D2B764CAD04A}">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If you act without any feeling of doership, doing your work as holy sacrifice, does it matter what you decide to do?</a:t>
          </a:r>
          <a:endParaRPr lang="en-US" dirty="0"/>
        </a:p>
      </dgm:t>
    </dgm:pt>
    <dgm:pt modelId="{AC3848BC-CF38-4B1B-B422-035747B04AD9}" type="parTrans" cxnId="{D719B6B9-6063-44B1-B2A3-3A629E0587F9}">
      <dgm:prSet/>
      <dgm:spPr/>
      <dgm:t>
        <a:bodyPr/>
        <a:lstStyle/>
        <a:p>
          <a:endParaRPr lang="en-US"/>
        </a:p>
      </dgm:t>
    </dgm:pt>
    <dgm:pt modelId="{5AEA2D7C-FBC2-4073-9ACE-5FD3D2E4A227}" type="sibTrans" cxnId="{D719B6B9-6063-44B1-B2A3-3A629E0587F9}">
      <dgm:prSet/>
      <dgm:spPr/>
      <dgm:t>
        <a:bodyPr/>
        <a:lstStyle/>
        <a:p>
          <a:endParaRPr lang="en-US"/>
        </a:p>
      </dgm:t>
    </dgm:pt>
    <dgm:pt modelId="{66350D89-FC6B-4CF4-8425-F85944FC01C2}" type="pres">
      <dgm:prSet presAssocID="{B10DA087-2040-4EE5-BAA9-A78F377A4065}" presName="Name0" presStyleCnt="0">
        <dgm:presLayoutVars>
          <dgm:chPref val="1"/>
          <dgm:dir/>
          <dgm:animOne val="branch"/>
          <dgm:animLvl val="lvl"/>
          <dgm:resizeHandles/>
        </dgm:presLayoutVars>
      </dgm:prSet>
      <dgm:spPr/>
      <dgm:t>
        <a:bodyPr/>
        <a:lstStyle/>
        <a:p>
          <a:endParaRPr lang="en-US"/>
        </a:p>
      </dgm:t>
    </dgm:pt>
    <dgm:pt modelId="{3A9AC1BA-451F-47E3-B5E0-2283400FA43D}" type="pres">
      <dgm:prSet presAssocID="{535AC6BC-F1F8-4DAF-B3E9-E5652391125B}" presName="vertOne" presStyleCnt="0"/>
      <dgm:spPr/>
    </dgm:pt>
    <dgm:pt modelId="{1D5C51EE-812E-49FF-A865-6D680B023F05}" type="pres">
      <dgm:prSet presAssocID="{535AC6BC-F1F8-4DAF-B3E9-E5652391125B}" presName="txOne" presStyleLbl="node0" presStyleIdx="0" presStyleCnt="1" custScaleY="43100">
        <dgm:presLayoutVars>
          <dgm:chPref val="3"/>
        </dgm:presLayoutVars>
      </dgm:prSet>
      <dgm:spPr/>
      <dgm:t>
        <a:bodyPr/>
        <a:lstStyle/>
        <a:p>
          <a:endParaRPr lang="en-US"/>
        </a:p>
      </dgm:t>
    </dgm:pt>
    <dgm:pt modelId="{188A93E9-AF89-4059-8906-1B326C812443}" type="pres">
      <dgm:prSet presAssocID="{535AC6BC-F1F8-4DAF-B3E9-E5652391125B}" presName="parTransOne" presStyleCnt="0"/>
      <dgm:spPr/>
    </dgm:pt>
    <dgm:pt modelId="{7F9FBB02-3CDC-40AE-8E3F-09AE3636EDA7}" type="pres">
      <dgm:prSet presAssocID="{535AC6BC-F1F8-4DAF-B3E9-E5652391125B}" presName="horzOne" presStyleCnt="0"/>
      <dgm:spPr/>
    </dgm:pt>
    <dgm:pt modelId="{FFC7A60F-F001-408A-9DBE-BFD1A3A68782}" type="pres">
      <dgm:prSet presAssocID="{2F1C2F88-0FEB-458A-89EA-E65798049F99}" presName="vertTwo" presStyleCnt="0"/>
      <dgm:spPr/>
    </dgm:pt>
    <dgm:pt modelId="{7C3F5057-EEDF-41B8-BC7F-8F2CEE09DA85}" type="pres">
      <dgm:prSet presAssocID="{2F1C2F88-0FEB-458A-89EA-E65798049F99}" presName="txTwo" presStyleLbl="node2" presStyleIdx="0" presStyleCnt="2" custScaleY="40051">
        <dgm:presLayoutVars>
          <dgm:chPref val="3"/>
        </dgm:presLayoutVars>
      </dgm:prSet>
      <dgm:spPr/>
      <dgm:t>
        <a:bodyPr/>
        <a:lstStyle/>
        <a:p>
          <a:endParaRPr lang="en-US"/>
        </a:p>
      </dgm:t>
    </dgm:pt>
    <dgm:pt modelId="{20E9646F-AD90-40C3-861F-C27C4D258236}" type="pres">
      <dgm:prSet presAssocID="{2F1C2F88-0FEB-458A-89EA-E65798049F99}" presName="horzTwo" presStyleCnt="0"/>
      <dgm:spPr/>
    </dgm:pt>
    <dgm:pt modelId="{A0EAFE3D-EC2D-4483-ACAC-D4AFFFCDBBE8}" type="pres">
      <dgm:prSet presAssocID="{4C022C76-19B0-4F11-9AC1-2ED1168BDCCF}" presName="sibSpaceTwo" presStyleCnt="0"/>
      <dgm:spPr/>
    </dgm:pt>
    <dgm:pt modelId="{050CC737-A127-4C5B-9EB3-7314FC56BECF}" type="pres">
      <dgm:prSet presAssocID="{A8C67189-7887-412F-ABE7-D2B764CAD04A}" presName="vertTwo" presStyleCnt="0"/>
      <dgm:spPr/>
    </dgm:pt>
    <dgm:pt modelId="{0781F106-811A-4913-90FC-934F37299027}" type="pres">
      <dgm:prSet presAssocID="{A8C67189-7887-412F-ABE7-D2B764CAD04A}" presName="txTwo" presStyleLbl="node2" presStyleIdx="1" presStyleCnt="2" custScaleY="40051">
        <dgm:presLayoutVars>
          <dgm:chPref val="3"/>
        </dgm:presLayoutVars>
      </dgm:prSet>
      <dgm:spPr/>
      <dgm:t>
        <a:bodyPr/>
        <a:lstStyle/>
        <a:p>
          <a:endParaRPr lang="en-US"/>
        </a:p>
      </dgm:t>
    </dgm:pt>
    <dgm:pt modelId="{20D8058B-5B2E-4A38-9B03-4D76BC0A2355}" type="pres">
      <dgm:prSet presAssocID="{A8C67189-7887-412F-ABE7-D2B764CAD04A}" presName="horzTwo" presStyleCnt="0"/>
      <dgm:spPr/>
    </dgm:pt>
  </dgm:ptLst>
  <dgm:cxnLst>
    <dgm:cxn modelId="{8A79E507-30F4-46FA-AE20-97FEC1F356CF}" type="presOf" srcId="{2F1C2F88-0FEB-458A-89EA-E65798049F99}" destId="{7C3F5057-EEDF-41B8-BC7F-8F2CEE09DA85}" srcOrd="0" destOrd="0" presId="urn:microsoft.com/office/officeart/2005/8/layout/hierarchy4"/>
    <dgm:cxn modelId="{D719B6B9-6063-44B1-B2A3-3A629E0587F9}" srcId="{535AC6BC-F1F8-4DAF-B3E9-E5652391125B}" destId="{A8C67189-7887-412F-ABE7-D2B764CAD04A}" srcOrd="1" destOrd="0" parTransId="{AC3848BC-CF38-4B1B-B422-035747B04AD9}" sibTransId="{5AEA2D7C-FBC2-4073-9ACE-5FD3D2E4A227}"/>
    <dgm:cxn modelId="{10BF9715-0768-44AD-83FB-8E9B6A9A9367}" type="presOf" srcId="{535AC6BC-F1F8-4DAF-B3E9-E5652391125B}" destId="{1D5C51EE-812E-49FF-A865-6D680B023F05}" srcOrd="0" destOrd="0" presId="urn:microsoft.com/office/officeart/2005/8/layout/hierarchy4"/>
    <dgm:cxn modelId="{E04BE117-8D59-40E0-B52E-FF38B958BA77}" srcId="{535AC6BC-F1F8-4DAF-B3E9-E5652391125B}" destId="{2F1C2F88-0FEB-458A-89EA-E65798049F99}" srcOrd="0" destOrd="0" parTransId="{365EEE68-3FEE-4DC4-9F55-4248550754F9}" sibTransId="{4C022C76-19B0-4F11-9AC1-2ED1168BDCCF}"/>
    <dgm:cxn modelId="{F227A620-F699-4618-AF4D-A139067DDB6D}" srcId="{B10DA087-2040-4EE5-BAA9-A78F377A4065}" destId="{535AC6BC-F1F8-4DAF-B3E9-E5652391125B}" srcOrd="0" destOrd="0" parTransId="{2E7F2AD7-5450-4103-81CC-A13DFE96A42A}" sibTransId="{61F9F50E-1992-47AD-A498-77A8F38BB580}"/>
    <dgm:cxn modelId="{FAE76E79-340F-40E0-A454-E90D705F79D7}" type="presOf" srcId="{A8C67189-7887-412F-ABE7-D2B764CAD04A}" destId="{0781F106-811A-4913-90FC-934F37299027}" srcOrd="0" destOrd="0" presId="urn:microsoft.com/office/officeart/2005/8/layout/hierarchy4"/>
    <dgm:cxn modelId="{EA8507B7-27AF-4D0D-BC6D-230DC258B2B7}" type="presOf" srcId="{B10DA087-2040-4EE5-BAA9-A78F377A4065}" destId="{66350D89-FC6B-4CF4-8425-F85944FC01C2}" srcOrd="0" destOrd="0" presId="urn:microsoft.com/office/officeart/2005/8/layout/hierarchy4"/>
    <dgm:cxn modelId="{E19C8525-AA56-4A10-9771-056A1896D04C}" type="presParOf" srcId="{66350D89-FC6B-4CF4-8425-F85944FC01C2}" destId="{3A9AC1BA-451F-47E3-B5E0-2283400FA43D}" srcOrd="0" destOrd="0" presId="urn:microsoft.com/office/officeart/2005/8/layout/hierarchy4"/>
    <dgm:cxn modelId="{B1ED2DCB-43A2-4663-901D-917418B584A5}" type="presParOf" srcId="{3A9AC1BA-451F-47E3-B5E0-2283400FA43D}" destId="{1D5C51EE-812E-49FF-A865-6D680B023F05}" srcOrd="0" destOrd="0" presId="urn:microsoft.com/office/officeart/2005/8/layout/hierarchy4"/>
    <dgm:cxn modelId="{2821CB70-F8D4-454D-9BB7-2F4490F43B8A}" type="presParOf" srcId="{3A9AC1BA-451F-47E3-B5E0-2283400FA43D}" destId="{188A93E9-AF89-4059-8906-1B326C812443}" srcOrd="1" destOrd="0" presId="urn:microsoft.com/office/officeart/2005/8/layout/hierarchy4"/>
    <dgm:cxn modelId="{F1ECD22B-A8DB-47EE-BAA8-D7FA6FECCC92}" type="presParOf" srcId="{3A9AC1BA-451F-47E3-B5E0-2283400FA43D}" destId="{7F9FBB02-3CDC-40AE-8E3F-09AE3636EDA7}" srcOrd="2" destOrd="0" presId="urn:microsoft.com/office/officeart/2005/8/layout/hierarchy4"/>
    <dgm:cxn modelId="{9A76D0A0-5CFC-4519-B627-7BE871600530}" type="presParOf" srcId="{7F9FBB02-3CDC-40AE-8E3F-09AE3636EDA7}" destId="{FFC7A60F-F001-408A-9DBE-BFD1A3A68782}" srcOrd="0" destOrd="0" presId="urn:microsoft.com/office/officeart/2005/8/layout/hierarchy4"/>
    <dgm:cxn modelId="{B85DB84D-171D-48FF-8702-CED29334404B}" type="presParOf" srcId="{FFC7A60F-F001-408A-9DBE-BFD1A3A68782}" destId="{7C3F5057-EEDF-41B8-BC7F-8F2CEE09DA85}" srcOrd="0" destOrd="0" presId="urn:microsoft.com/office/officeart/2005/8/layout/hierarchy4"/>
    <dgm:cxn modelId="{FEAE24B7-783E-45C8-8C68-70789780A884}" type="presParOf" srcId="{FFC7A60F-F001-408A-9DBE-BFD1A3A68782}" destId="{20E9646F-AD90-40C3-861F-C27C4D258236}" srcOrd="1" destOrd="0" presId="urn:microsoft.com/office/officeart/2005/8/layout/hierarchy4"/>
    <dgm:cxn modelId="{D249F46A-EB16-41D7-9024-4DBDBABFA8DE}" type="presParOf" srcId="{7F9FBB02-3CDC-40AE-8E3F-09AE3636EDA7}" destId="{A0EAFE3D-EC2D-4483-ACAC-D4AFFFCDBBE8}" srcOrd="1" destOrd="0" presId="urn:microsoft.com/office/officeart/2005/8/layout/hierarchy4"/>
    <dgm:cxn modelId="{5E5EFA09-E8E7-4168-9D35-83DFE49F9745}" type="presParOf" srcId="{7F9FBB02-3CDC-40AE-8E3F-09AE3636EDA7}" destId="{050CC737-A127-4C5B-9EB3-7314FC56BECF}" srcOrd="2" destOrd="0" presId="urn:microsoft.com/office/officeart/2005/8/layout/hierarchy4"/>
    <dgm:cxn modelId="{75CFCE7F-9ED8-4737-996F-A8370FFB8438}" type="presParOf" srcId="{050CC737-A127-4C5B-9EB3-7314FC56BECF}" destId="{0781F106-811A-4913-90FC-934F37299027}" srcOrd="0" destOrd="0" presId="urn:microsoft.com/office/officeart/2005/8/layout/hierarchy4"/>
    <dgm:cxn modelId="{B7F71DAB-BE55-405C-A095-00DE6797D985}" type="presParOf" srcId="{050CC737-A127-4C5B-9EB3-7314FC56BECF}" destId="{20D8058B-5B2E-4A38-9B03-4D76BC0A23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0DA087-2040-4EE5-BAA9-A78F377A4065}" type="doc">
      <dgm:prSet loTypeId="urn:microsoft.com/office/officeart/2005/8/layout/hierarchy4" loCatId="hierarchy" qsTypeId="urn:microsoft.com/office/officeart/2005/8/quickstyle/simple1" qsCatId="simple" csTypeId="urn:microsoft.com/office/officeart/2005/8/colors/accent3_2" csCatId="accent3" phldr="1"/>
      <dgm:spPr/>
      <dgm:t>
        <a:bodyPr/>
        <a:lstStyle/>
        <a:p>
          <a:endParaRPr lang="en-US"/>
        </a:p>
      </dgm:t>
    </dgm:pt>
    <dgm:pt modelId="{535AC6BC-F1F8-4DAF-B3E9-E5652391125B}">
      <dgm:prSet phldrT="[Text]">
        <dgm:style>
          <a:lnRef idx="2">
            <a:schemeClr val="accent1"/>
          </a:lnRef>
          <a:fillRef idx="1">
            <a:schemeClr val="lt1"/>
          </a:fillRef>
          <a:effectRef idx="0">
            <a:schemeClr val="accent1"/>
          </a:effectRef>
          <a:fontRef idx="minor">
            <a:schemeClr val="dk1"/>
          </a:fontRef>
        </dgm:style>
      </dgm:prSet>
      <dgm:spPr>
        <a:solidFill>
          <a:schemeClr val="accent6">
            <a:lumMod val="40000"/>
            <a:lumOff val="60000"/>
          </a:schemeClr>
        </a:solidFill>
      </dgm:spPr>
      <dgm:t>
        <a:bodyPr/>
        <a:lstStyle/>
        <a:p>
          <a:r>
            <a:rPr lang="en-US" b="1" dirty="0" smtClean="0"/>
            <a:t>You are a student and are very busy in school. A close friend of yours asks for help on an unrelated subject. Consider the following.</a:t>
          </a:r>
          <a:endParaRPr lang="en-US" b="1" dirty="0"/>
        </a:p>
      </dgm:t>
    </dgm:pt>
    <dgm:pt modelId="{2E7F2AD7-5450-4103-81CC-A13DFE96A42A}" type="parTrans" cxnId="{F227A620-F699-4618-AF4D-A139067DDB6D}">
      <dgm:prSet/>
      <dgm:spPr/>
      <dgm:t>
        <a:bodyPr/>
        <a:lstStyle/>
        <a:p>
          <a:endParaRPr lang="en-US"/>
        </a:p>
      </dgm:t>
    </dgm:pt>
    <dgm:pt modelId="{61F9F50E-1992-47AD-A498-77A8F38BB580}" type="sibTrans" cxnId="{F227A620-F699-4618-AF4D-A139067DDB6D}">
      <dgm:prSet/>
      <dgm:spPr/>
      <dgm:t>
        <a:bodyPr/>
        <a:lstStyle/>
        <a:p>
          <a:endParaRPr lang="en-US"/>
        </a:p>
      </dgm:t>
    </dgm:pt>
    <dgm:pt modelId="{2F1C2F88-0FEB-458A-89EA-E65798049F99}">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Do you feel that helping your friend and potentially losing time to study for yourself is a form of self-sacrifice?  </a:t>
          </a:r>
        </a:p>
      </dgm:t>
    </dgm:pt>
    <dgm:pt modelId="{365EEE68-3FEE-4DC4-9F55-4248550754F9}" type="parTrans" cxnId="{E04BE117-8D59-40E0-B52E-FF38B958BA77}">
      <dgm:prSet/>
      <dgm:spPr/>
      <dgm:t>
        <a:bodyPr/>
        <a:lstStyle/>
        <a:p>
          <a:endParaRPr lang="en-US"/>
        </a:p>
      </dgm:t>
    </dgm:pt>
    <dgm:pt modelId="{4C022C76-19B0-4F11-9AC1-2ED1168BDCCF}" type="sibTrans" cxnId="{E04BE117-8D59-40E0-B52E-FF38B958BA77}">
      <dgm:prSet/>
      <dgm:spPr/>
      <dgm:t>
        <a:bodyPr/>
        <a:lstStyle/>
        <a:p>
          <a:endParaRPr lang="en-US"/>
        </a:p>
      </dgm:t>
    </dgm:pt>
    <dgm:pt modelId="{A8C67189-7887-412F-ABE7-D2B764CAD04A}">
      <dgm:prSet phldrT="[Tex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 Since you are good friends, you decide to help him and not study for your exam. While you are helping your friend, you notice another student in your class using that time to study for the same exam.  How would you reconcile with this situation?  </a:t>
          </a:r>
          <a:endParaRPr lang="en-US" dirty="0"/>
        </a:p>
      </dgm:t>
    </dgm:pt>
    <dgm:pt modelId="{AC3848BC-CF38-4B1B-B422-035747B04AD9}" type="parTrans" cxnId="{D719B6B9-6063-44B1-B2A3-3A629E0587F9}">
      <dgm:prSet/>
      <dgm:spPr/>
      <dgm:t>
        <a:bodyPr/>
        <a:lstStyle/>
        <a:p>
          <a:endParaRPr lang="en-US"/>
        </a:p>
      </dgm:t>
    </dgm:pt>
    <dgm:pt modelId="{5AEA2D7C-FBC2-4073-9ACE-5FD3D2E4A227}" type="sibTrans" cxnId="{D719B6B9-6063-44B1-B2A3-3A629E0587F9}">
      <dgm:prSet/>
      <dgm:spPr/>
      <dgm:t>
        <a:bodyPr/>
        <a:lstStyle/>
        <a:p>
          <a:endParaRPr lang="en-US"/>
        </a:p>
      </dgm:t>
    </dgm:pt>
    <dgm:pt modelId="{78BFAD28-38B4-42C0-A021-ED8E20F39BDA}">
      <dgm:prSet>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dgm:spPr>
      <dgm:t>
        <a:bodyPr/>
        <a:lstStyle/>
        <a:p>
          <a:r>
            <a:rPr lang="en-US" dirty="0" smtClean="0"/>
            <a:t> Say this student you see studying actually gets better grades than you at the end of the semester.  Would you regret doing the service?  If so, is it still considered self-sacrifice?  </a:t>
          </a:r>
          <a:endParaRPr lang="en-US" dirty="0"/>
        </a:p>
      </dgm:t>
    </dgm:pt>
    <dgm:pt modelId="{2502191E-3D61-47F7-8AB4-20EB3B146B0E}" type="parTrans" cxnId="{438A3BD6-1878-43CF-9890-0ADF9045592D}">
      <dgm:prSet/>
      <dgm:spPr/>
      <dgm:t>
        <a:bodyPr/>
        <a:lstStyle/>
        <a:p>
          <a:endParaRPr lang="en-US"/>
        </a:p>
      </dgm:t>
    </dgm:pt>
    <dgm:pt modelId="{1B73C76A-D2DD-4924-9811-9295392BDBB5}" type="sibTrans" cxnId="{438A3BD6-1878-43CF-9890-0ADF9045592D}">
      <dgm:prSet/>
      <dgm:spPr/>
      <dgm:t>
        <a:bodyPr/>
        <a:lstStyle/>
        <a:p>
          <a:endParaRPr lang="en-US"/>
        </a:p>
      </dgm:t>
    </dgm:pt>
    <dgm:pt modelId="{66350D89-FC6B-4CF4-8425-F85944FC01C2}" type="pres">
      <dgm:prSet presAssocID="{B10DA087-2040-4EE5-BAA9-A78F377A4065}" presName="Name0" presStyleCnt="0">
        <dgm:presLayoutVars>
          <dgm:chPref val="1"/>
          <dgm:dir/>
          <dgm:animOne val="branch"/>
          <dgm:animLvl val="lvl"/>
          <dgm:resizeHandles/>
        </dgm:presLayoutVars>
      </dgm:prSet>
      <dgm:spPr/>
      <dgm:t>
        <a:bodyPr/>
        <a:lstStyle/>
        <a:p>
          <a:endParaRPr lang="en-US"/>
        </a:p>
      </dgm:t>
    </dgm:pt>
    <dgm:pt modelId="{3A9AC1BA-451F-47E3-B5E0-2283400FA43D}" type="pres">
      <dgm:prSet presAssocID="{535AC6BC-F1F8-4DAF-B3E9-E5652391125B}" presName="vertOne" presStyleCnt="0"/>
      <dgm:spPr/>
    </dgm:pt>
    <dgm:pt modelId="{1D5C51EE-812E-49FF-A865-6D680B023F05}" type="pres">
      <dgm:prSet presAssocID="{535AC6BC-F1F8-4DAF-B3E9-E5652391125B}" presName="txOne" presStyleLbl="node0" presStyleIdx="0" presStyleCnt="1" custScaleY="24121" custLinFactNeighborX="-36" custLinFactNeighborY="23497">
        <dgm:presLayoutVars>
          <dgm:chPref val="3"/>
        </dgm:presLayoutVars>
      </dgm:prSet>
      <dgm:spPr/>
      <dgm:t>
        <a:bodyPr/>
        <a:lstStyle/>
        <a:p>
          <a:endParaRPr lang="en-US"/>
        </a:p>
      </dgm:t>
    </dgm:pt>
    <dgm:pt modelId="{188A93E9-AF89-4059-8906-1B326C812443}" type="pres">
      <dgm:prSet presAssocID="{535AC6BC-F1F8-4DAF-B3E9-E5652391125B}" presName="parTransOne" presStyleCnt="0"/>
      <dgm:spPr/>
    </dgm:pt>
    <dgm:pt modelId="{7F9FBB02-3CDC-40AE-8E3F-09AE3636EDA7}" type="pres">
      <dgm:prSet presAssocID="{535AC6BC-F1F8-4DAF-B3E9-E5652391125B}" presName="horzOne" presStyleCnt="0"/>
      <dgm:spPr/>
    </dgm:pt>
    <dgm:pt modelId="{FFC7A60F-F001-408A-9DBE-BFD1A3A68782}" type="pres">
      <dgm:prSet presAssocID="{2F1C2F88-0FEB-458A-89EA-E65798049F99}" presName="vertTwo" presStyleCnt="0"/>
      <dgm:spPr/>
    </dgm:pt>
    <dgm:pt modelId="{7C3F5057-EEDF-41B8-BC7F-8F2CEE09DA85}" type="pres">
      <dgm:prSet presAssocID="{2F1C2F88-0FEB-458A-89EA-E65798049F99}" presName="txTwo" presStyleLbl="node2" presStyleIdx="0" presStyleCnt="3">
        <dgm:presLayoutVars>
          <dgm:chPref val="3"/>
        </dgm:presLayoutVars>
      </dgm:prSet>
      <dgm:spPr/>
      <dgm:t>
        <a:bodyPr/>
        <a:lstStyle/>
        <a:p>
          <a:endParaRPr lang="en-US"/>
        </a:p>
      </dgm:t>
    </dgm:pt>
    <dgm:pt modelId="{20E9646F-AD90-40C3-861F-C27C4D258236}" type="pres">
      <dgm:prSet presAssocID="{2F1C2F88-0FEB-458A-89EA-E65798049F99}" presName="horzTwo" presStyleCnt="0"/>
      <dgm:spPr/>
    </dgm:pt>
    <dgm:pt modelId="{A0EAFE3D-EC2D-4483-ACAC-D4AFFFCDBBE8}" type="pres">
      <dgm:prSet presAssocID="{4C022C76-19B0-4F11-9AC1-2ED1168BDCCF}" presName="sibSpaceTwo" presStyleCnt="0"/>
      <dgm:spPr/>
    </dgm:pt>
    <dgm:pt modelId="{050CC737-A127-4C5B-9EB3-7314FC56BECF}" type="pres">
      <dgm:prSet presAssocID="{A8C67189-7887-412F-ABE7-D2B764CAD04A}" presName="vertTwo" presStyleCnt="0"/>
      <dgm:spPr/>
    </dgm:pt>
    <dgm:pt modelId="{0781F106-811A-4913-90FC-934F37299027}" type="pres">
      <dgm:prSet presAssocID="{A8C67189-7887-412F-ABE7-D2B764CAD04A}" presName="txTwo" presStyleLbl="node2" presStyleIdx="1" presStyleCnt="3" custLinFactNeighborX="-913" custLinFactNeighborY="2121">
        <dgm:presLayoutVars>
          <dgm:chPref val="3"/>
        </dgm:presLayoutVars>
      </dgm:prSet>
      <dgm:spPr/>
      <dgm:t>
        <a:bodyPr/>
        <a:lstStyle/>
        <a:p>
          <a:endParaRPr lang="en-US"/>
        </a:p>
      </dgm:t>
    </dgm:pt>
    <dgm:pt modelId="{20D8058B-5B2E-4A38-9B03-4D76BC0A2355}" type="pres">
      <dgm:prSet presAssocID="{A8C67189-7887-412F-ABE7-D2B764CAD04A}" presName="horzTwo" presStyleCnt="0"/>
      <dgm:spPr/>
    </dgm:pt>
    <dgm:pt modelId="{2174F9E5-D505-4FF8-A5F5-ACB4B363E3BE}" type="pres">
      <dgm:prSet presAssocID="{5AEA2D7C-FBC2-4073-9ACE-5FD3D2E4A227}" presName="sibSpaceTwo" presStyleCnt="0"/>
      <dgm:spPr/>
    </dgm:pt>
    <dgm:pt modelId="{D36C150C-67C8-464D-ADB1-8BFBADFA3A1C}" type="pres">
      <dgm:prSet presAssocID="{78BFAD28-38B4-42C0-A021-ED8E20F39BDA}" presName="vertTwo" presStyleCnt="0"/>
      <dgm:spPr/>
    </dgm:pt>
    <dgm:pt modelId="{FD25D2F2-C45A-4595-A4E7-CA635582E22E}" type="pres">
      <dgm:prSet presAssocID="{78BFAD28-38B4-42C0-A021-ED8E20F39BDA}" presName="txTwo" presStyleLbl="node2" presStyleIdx="2" presStyleCnt="3">
        <dgm:presLayoutVars>
          <dgm:chPref val="3"/>
        </dgm:presLayoutVars>
      </dgm:prSet>
      <dgm:spPr/>
      <dgm:t>
        <a:bodyPr/>
        <a:lstStyle/>
        <a:p>
          <a:endParaRPr lang="en-US"/>
        </a:p>
      </dgm:t>
    </dgm:pt>
    <dgm:pt modelId="{FEC3664A-42C5-479B-A8F6-839304C023DA}" type="pres">
      <dgm:prSet presAssocID="{78BFAD28-38B4-42C0-A021-ED8E20F39BDA}" presName="horzTwo" presStyleCnt="0"/>
      <dgm:spPr/>
    </dgm:pt>
  </dgm:ptLst>
  <dgm:cxnLst>
    <dgm:cxn modelId="{D719B6B9-6063-44B1-B2A3-3A629E0587F9}" srcId="{535AC6BC-F1F8-4DAF-B3E9-E5652391125B}" destId="{A8C67189-7887-412F-ABE7-D2B764CAD04A}" srcOrd="1" destOrd="0" parTransId="{AC3848BC-CF38-4B1B-B422-035747B04AD9}" sibTransId="{5AEA2D7C-FBC2-4073-9ACE-5FD3D2E4A227}"/>
    <dgm:cxn modelId="{DE507F03-CB84-452F-9DCD-25F51AFC1997}" type="presOf" srcId="{B10DA087-2040-4EE5-BAA9-A78F377A4065}" destId="{66350D89-FC6B-4CF4-8425-F85944FC01C2}" srcOrd="0" destOrd="0" presId="urn:microsoft.com/office/officeart/2005/8/layout/hierarchy4"/>
    <dgm:cxn modelId="{E04BE117-8D59-40E0-B52E-FF38B958BA77}" srcId="{535AC6BC-F1F8-4DAF-B3E9-E5652391125B}" destId="{2F1C2F88-0FEB-458A-89EA-E65798049F99}" srcOrd="0" destOrd="0" parTransId="{365EEE68-3FEE-4DC4-9F55-4248550754F9}" sibTransId="{4C022C76-19B0-4F11-9AC1-2ED1168BDCCF}"/>
    <dgm:cxn modelId="{AE5C9058-C410-4F8F-847D-25EFEC995AFD}" type="presOf" srcId="{535AC6BC-F1F8-4DAF-B3E9-E5652391125B}" destId="{1D5C51EE-812E-49FF-A865-6D680B023F05}" srcOrd="0" destOrd="0" presId="urn:microsoft.com/office/officeart/2005/8/layout/hierarchy4"/>
    <dgm:cxn modelId="{438A3BD6-1878-43CF-9890-0ADF9045592D}" srcId="{535AC6BC-F1F8-4DAF-B3E9-E5652391125B}" destId="{78BFAD28-38B4-42C0-A021-ED8E20F39BDA}" srcOrd="2" destOrd="0" parTransId="{2502191E-3D61-47F7-8AB4-20EB3B146B0E}" sibTransId="{1B73C76A-D2DD-4924-9811-9295392BDBB5}"/>
    <dgm:cxn modelId="{F227A620-F699-4618-AF4D-A139067DDB6D}" srcId="{B10DA087-2040-4EE5-BAA9-A78F377A4065}" destId="{535AC6BC-F1F8-4DAF-B3E9-E5652391125B}" srcOrd="0" destOrd="0" parTransId="{2E7F2AD7-5450-4103-81CC-A13DFE96A42A}" sibTransId="{61F9F50E-1992-47AD-A498-77A8F38BB580}"/>
    <dgm:cxn modelId="{0DF95EE5-6EB6-40DB-89D4-96D949B47A1C}" type="presOf" srcId="{2F1C2F88-0FEB-458A-89EA-E65798049F99}" destId="{7C3F5057-EEDF-41B8-BC7F-8F2CEE09DA85}" srcOrd="0" destOrd="0" presId="urn:microsoft.com/office/officeart/2005/8/layout/hierarchy4"/>
    <dgm:cxn modelId="{84D44476-E81B-4940-8D39-CB83CAFCEA6B}" type="presOf" srcId="{A8C67189-7887-412F-ABE7-D2B764CAD04A}" destId="{0781F106-811A-4913-90FC-934F37299027}" srcOrd="0" destOrd="0" presId="urn:microsoft.com/office/officeart/2005/8/layout/hierarchy4"/>
    <dgm:cxn modelId="{4302F03C-8D1E-4D81-9DD4-C7BBF9CF7BA1}" type="presOf" srcId="{78BFAD28-38B4-42C0-A021-ED8E20F39BDA}" destId="{FD25D2F2-C45A-4595-A4E7-CA635582E22E}" srcOrd="0" destOrd="0" presId="urn:microsoft.com/office/officeart/2005/8/layout/hierarchy4"/>
    <dgm:cxn modelId="{19B63C1C-390C-4093-A3DD-20F398BDE209}" type="presParOf" srcId="{66350D89-FC6B-4CF4-8425-F85944FC01C2}" destId="{3A9AC1BA-451F-47E3-B5E0-2283400FA43D}" srcOrd="0" destOrd="0" presId="urn:microsoft.com/office/officeart/2005/8/layout/hierarchy4"/>
    <dgm:cxn modelId="{13BDF4A2-1840-4110-A7ED-7033FC00AD71}" type="presParOf" srcId="{3A9AC1BA-451F-47E3-B5E0-2283400FA43D}" destId="{1D5C51EE-812E-49FF-A865-6D680B023F05}" srcOrd="0" destOrd="0" presId="urn:microsoft.com/office/officeart/2005/8/layout/hierarchy4"/>
    <dgm:cxn modelId="{14EFA7D7-9577-43CB-912E-AEFBB8C2BDAA}" type="presParOf" srcId="{3A9AC1BA-451F-47E3-B5E0-2283400FA43D}" destId="{188A93E9-AF89-4059-8906-1B326C812443}" srcOrd="1" destOrd="0" presId="urn:microsoft.com/office/officeart/2005/8/layout/hierarchy4"/>
    <dgm:cxn modelId="{0FEBC5FB-6392-43A4-AD8D-EF6E93AA84D9}" type="presParOf" srcId="{3A9AC1BA-451F-47E3-B5E0-2283400FA43D}" destId="{7F9FBB02-3CDC-40AE-8E3F-09AE3636EDA7}" srcOrd="2" destOrd="0" presId="urn:microsoft.com/office/officeart/2005/8/layout/hierarchy4"/>
    <dgm:cxn modelId="{3AB58178-77BF-4170-B18E-CDA4A0CD76AF}" type="presParOf" srcId="{7F9FBB02-3CDC-40AE-8E3F-09AE3636EDA7}" destId="{FFC7A60F-F001-408A-9DBE-BFD1A3A68782}" srcOrd="0" destOrd="0" presId="urn:microsoft.com/office/officeart/2005/8/layout/hierarchy4"/>
    <dgm:cxn modelId="{24B603D0-AB0F-4D19-9307-EEDA7447D48D}" type="presParOf" srcId="{FFC7A60F-F001-408A-9DBE-BFD1A3A68782}" destId="{7C3F5057-EEDF-41B8-BC7F-8F2CEE09DA85}" srcOrd="0" destOrd="0" presId="urn:microsoft.com/office/officeart/2005/8/layout/hierarchy4"/>
    <dgm:cxn modelId="{5ED24298-8DC5-4A4E-8A16-4165148DD3D3}" type="presParOf" srcId="{FFC7A60F-F001-408A-9DBE-BFD1A3A68782}" destId="{20E9646F-AD90-40C3-861F-C27C4D258236}" srcOrd="1" destOrd="0" presId="urn:microsoft.com/office/officeart/2005/8/layout/hierarchy4"/>
    <dgm:cxn modelId="{6B989D89-7EFC-463D-BE2B-AABF19F372F5}" type="presParOf" srcId="{7F9FBB02-3CDC-40AE-8E3F-09AE3636EDA7}" destId="{A0EAFE3D-EC2D-4483-ACAC-D4AFFFCDBBE8}" srcOrd="1" destOrd="0" presId="urn:microsoft.com/office/officeart/2005/8/layout/hierarchy4"/>
    <dgm:cxn modelId="{E5FCDFAE-406B-4B95-9A40-877A2FF0A261}" type="presParOf" srcId="{7F9FBB02-3CDC-40AE-8E3F-09AE3636EDA7}" destId="{050CC737-A127-4C5B-9EB3-7314FC56BECF}" srcOrd="2" destOrd="0" presId="urn:microsoft.com/office/officeart/2005/8/layout/hierarchy4"/>
    <dgm:cxn modelId="{EADDBC50-4897-422B-AA1D-0BC6EB5B2134}" type="presParOf" srcId="{050CC737-A127-4C5B-9EB3-7314FC56BECF}" destId="{0781F106-811A-4913-90FC-934F37299027}" srcOrd="0" destOrd="0" presId="urn:microsoft.com/office/officeart/2005/8/layout/hierarchy4"/>
    <dgm:cxn modelId="{BEBC3F4B-B5DA-4CAC-95AD-068C01577A31}" type="presParOf" srcId="{050CC737-A127-4C5B-9EB3-7314FC56BECF}" destId="{20D8058B-5B2E-4A38-9B03-4D76BC0A2355}" srcOrd="1" destOrd="0" presId="urn:microsoft.com/office/officeart/2005/8/layout/hierarchy4"/>
    <dgm:cxn modelId="{248F3177-4603-4A43-A9D8-4C0474ACA5D9}" type="presParOf" srcId="{7F9FBB02-3CDC-40AE-8E3F-09AE3636EDA7}" destId="{2174F9E5-D505-4FF8-A5F5-ACB4B363E3BE}" srcOrd="3" destOrd="0" presId="urn:microsoft.com/office/officeart/2005/8/layout/hierarchy4"/>
    <dgm:cxn modelId="{AEEA5EBB-A570-45F5-A2BF-129D6246F8B7}" type="presParOf" srcId="{7F9FBB02-3CDC-40AE-8E3F-09AE3636EDA7}" destId="{D36C150C-67C8-464D-ADB1-8BFBADFA3A1C}" srcOrd="4" destOrd="0" presId="urn:microsoft.com/office/officeart/2005/8/layout/hierarchy4"/>
    <dgm:cxn modelId="{EA889E6D-2F2E-4A75-92C0-C1098B81CF50}" type="presParOf" srcId="{D36C150C-67C8-464D-ADB1-8BFBADFA3A1C}" destId="{FD25D2F2-C45A-4595-A4E7-CA635582E22E}" srcOrd="0" destOrd="0" presId="urn:microsoft.com/office/officeart/2005/8/layout/hierarchy4"/>
    <dgm:cxn modelId="{30FA5B38-937A-444C-8099-91FFFA12EDDE}" type="presParOf" srcId="{D36C150C-67C8-464D-ADB1-8BFBADFA3A1C}" destId="{FEC3664A-42C5-479B-A8F6-839304C023D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C51EE-812E-49FF-A865-6D680B023F05}">
      <dsp:nvSpPr>
        <dsp:cNvPr id="0" name=""/>
        <dsp:cNvSpPr/>
      </dsp:nvSpPr>
      <dsp:spPr>
        <a:xfrm>
          <a:off x="2734" y="167422"/>
          <a:ext cx="7403392" cy="1917847"/>
        </a:xfrm>
        <a:prstGeom prst="roundRect">
          <a:avLst>
            <a:gd name="adj" fmla="val 10000"/>
          </a:avLst>
        </a:prstGeom>
        <a:solidFill>
          <a:schemeClr val="accent6">
            <a:lumMod val="40000"/>
            <a:lumOff val="6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Your parents are getting older and you want to help them in any way possible.  You are currently living across the country from them with your immediate family and are employed in your ideal job.  </a:t>
          </a:r>
          <a:endParaRPr lang="en-US" sz="2500" b="1" kern="1200" dirty="0"/>
        </a:p>
      </dsp:txBody>
      <dsp:txXfrm>
        <a:off x="58906" y="223594"/>
        <a:ext cx="7291048" cy="1805503"/>
      </dsp:txXfrm>
    </dsp:sp>
    <dsp:sp modelId="{7C3F5057-EEDF-41B8-BC7F-8F2CEE09DA85}">
      <dsp:nvSpPr>
        <dsp:cNvPr id="0" name=""/>
        <dsp:cNvSpPr/>
      </dsp:nvSpPr>
      <dsp:spPr>
        <a:xfrm>
          <a:off x="2734" y="2500166"/>
          <a:ext cx="3552491" cy="1782174"/>
        </a:xfrm>
        <a:prstGeom prst="roundRect">
          <a:avLst>
            <a:gd name="adj" fmla="val 10000"/>
          </a:avLst>
        </a:prstGeom>
        <a:solidFill>
          <a:schemeClr val="accent6">
            <a:lumMod val="20000"/>
            <a:lumOff val="8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 this situation would you sacrifice your job and move home to live closer to your parents or would you consider alternatives?  Discuss sacrifice as it applies to this situation.  </a:t>
          </a:r>
          <a:endParaRPr lang="en-US" sz="1800" kern="1200" dirty="0"/>
        </a:p>
      </dsp:txBody>
      <dsp:txXfrm>
        <a:off x="54932" y="2552364"/>
        <a:ext cx="3448095" cy="1677778"/>
      </dsp:txXfrm>
    </dsp:sp>
    <dsp:sp modelId="{0781F106-811A-4913-90FC-934F37299027}">
      <dsp:nvSpPr>
        <dsp:cNvPr id="0" name=""/>
        <dsp:cNvSpPr/>
      </dsp:nvSpPr>
      <dsp:spPr>
        <a:xfrm>
          <a:off x="3853635" y="2500166"/>
          <a:ext cx="3552491" cy="1782174"/>
        </a:xfrm>
        <a:prstGeom prst="roundRect">
          <a:avLst>
            <a:gd name="adj" fmla="val 10000"/>
          </a:avLst>
        </a:prstGeom>
        <a:solidFill>
          <a:schemeClr val="accent6">
            <a:lumMod val="20000"/>
            <a:lumOff val="8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If you act without any feeling of doership, doing your work as holy sacrifice, does it matter what you decide to do?</a:t>
          </a:r>
          <a:endParaRPr lang="en-US" sz="1800" kern="1200" dirty="0"/>
        </a:p>
      </dsp:txBody>
      <dsp:txXfrm>
        <a:off x="3905833" y="2552364"/>
        <a:ext cx="3448095" cy="167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C51EE-812E-49FF-A865-6D680B023F05}">
      <dsp:nvSpPr>
        <dsp:cNvPr id="0" name=""/>
        <dsp:cNvSpPr/>
      </dsp:nvSpPr>
      <dsp:spPr>
        <a:xfrm>
          <a:off x="0" y="76200"/>
          <a:ext cx="7403536" cy="900701"/>
        </a:xfrm>
        <a:prstGeom prst="roundRect">
          <a:avLst>
            <a:gd name="adj" fmla="val 10000"/>
          </a:avLst>
        </a:prstGeom>
        <a:solidFill>
          <a:schemeClr val="accent6">
            <a:lumMod val="40000"/>
            <a:lumOff val="6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You are a student and are very busy in school. A close friend of yours asks for help on an unrelated subject. Consider the following.</a:t>
          </a:r>
          <a:endParaRPr lang="en-US" sz="1900" b="1" kern="1200" dirty="0"/>
        </a:p>
      </dsp:txBody>
      <dsp:txXfrm>
        <a:off x="26381" y="102581"/>
        <a:ext cx="7350774" cy="847939"/>
      </dsp:txXfrm>
    </dsp:sp>
    <dsp:sp modelId="{7C3F5057-EEDF-41B8-BC7F-8F2CEE09DA85}">
      <dsp:nvSpPr>
        <dsp:cNvPr id="0" name=""/>
        <dsp:cNvSpPr/>
      </dsp:nvSpPr>
      <dsp:spPr>
        <a:xfrm>
          <a:off x="2662" y="1216198"/>
          <a:ext cx="2336975" cy="3734097"/>
        </a:xfrm>
        <a:prstGeom prst="roundRect">
          <a:avLst>
            <a:gd name="adj" fmla="val 10000"/>
          </a:avLst>
        </a:prstGeom>
        <a:solidFill>
          <a:schemeClr val="accent6">
            <a:lumMod val="20000"/>
            <a:lumOff val="8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 you feel that helping your friend and potentially losing time to study for yourself is a form of self-sacrifice?  </a:t>
          </a:r>
        </a:p>
      </dsp:txBody>
      <dsp:txXfrm>
        <a:off x="71110" y="1284646"/>
        <a:ext cx="2200079" cy="3597201"/>
      </dsp:txXfrm>
    </dsp:sp>
    <dsp:sp modelId="{0781F106-811A-4913-90FC-934F37299027}">
      <dsp:nvSpPr>
        <dsp:cNvPr id="0" name=""/>
        <dsp:cNvSpPr/>
      </dsp:nvSpPr>
      <dsp:spPr>
        <a:xfrm>
          <a:off x="2514606" y="1218902"/>
          <a:ext cx="2336975" cy="3734097"/>
        </a:xfrm>
        <a:prstGeom prst="roundRect">
          <a:avLst>
            <a:gd name="adj" fmla="val 10000"/>
          </a:avLst>
        </a:prstGeom>
        <a:solidFill>
          <a:schemeClr val="accent6">
            <a:lumMod val="20000"/>
            <a:lumOff val="8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Since you are good friends, you decide to help him and not study for your exam. While you are helping your friend, you notice another student in your class using that time to study for the same exam.  How would you reconcile with this situation?  </a:t>
          </a:r>
          <a:endParaRPr lang="en-US" sz="1800" kern="1200" dirty="0"/>
        </a:p>
      </dsp:txBody>
      <dsp:txXfrm>
        <a:off x="2583054" y="1287350"/>
        <a:ext cx="2200079" cy="3597201"/>
      </dsp:txXfrm>
    </dsp:sp>
    <dsp:sp modelId="{FD25D2F2-C45A-4595-A4E7-CA635582E22E}">
      <dsp:nvSpPr>
        <dsp:cNvPr id="0" name=""/>
        <dsp:cNvSpPr/>
      </dsp:nvSpPr>
      <dsp:spPr>
        <a:xfrm>
          <a:off x="5069224" y="1216198"/>
          <a:ext cx="2336975" cy="3734097"/>
        </a:xfrm>
        <a:prstGeom prst="roundRect">
          <a:avLst>
            <a:gd name="adj" fmla="val 10000"/>
          </a:avLst>
        </a:prstGeom>
        <a:solidFill>
          <a:schemeClr val="accent6">
            <a:lumMod val="20000"/>
            <a:lumOff val="80000"/>
          </a:schemeClr>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Say this student you see studying actually gets better grades than you at the end of the semester.  Would you regret doing the service?  If so, is it still considered self-sacrifice?  </a:t>
          </a:r>
          <a:endParaRPr lang="en-US" sz="1800" kern="1200" dirty="0"/>
        </a:p>
      </dsp:txBody>
      <dsp:txXfrm>
        <a:off x="5137672" y="1284646"/>
        <a:ext cx="2200079" cy="35972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7B976-782A-44A0-AADA-FD296BE4DEBC}" type="datetimeFigureOut">
              <a:rPr lang="en-US" smtClean="0"/>
              <a:pPr/>
              <a:t>10/21/2012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53DE4-B9EF-4C1A-A04E-7A7987002898}" type="slidenum">
              <a:rPr lang="en-US" smtClean="0"/>
              <a:pPr/>
              <a:t>‹#›</a:t>
            </a:fld>
            <a:endParaRPr lang="en-US" dirty="0"/>
          </a:p>
        </p:txBody>
      </p:sp>
    </p:spTree>
    <p:extLst>
      <p:ext uri="{BB962C8B-B14F-4D97-AF65-F5344CB8AC3E}">
        <p14:creationId xmlns:p14="http://schemas.microsoft.com/office/powerpoint/2010/main" val="126809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53DE4-B9EF-4C1A-A04E-7A7987002898}"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D7F98-419D-4B50-9B9C-0173F5053BC6}"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D7F98-419D-4B50-9B9C-0173F5053BC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D7F98-419D-4B50-9B9C-0173F5053BC6}"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1D7F98-419D-4B50-9B9C-0173F5053B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D7F98-419D-4B50-9B9C-0173F5053BC6}"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69A8B-B6FB-4044-B4EC-E03D43002C48}" type="datetimeFigureOut">
              <a:rPr lang="en-US" smtClean="0"/>
              <a:pPr/>
              <a:t>10/21/2012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1D7F98-419D-4B50-9B9C-0173F5053BC6}"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7969A8B-B6FB-4044-B4EC-E03D43002C48}" type="datetimeFigureOut">
              <a:rPr lang="en-US" smtClean="0"/>
              <a:pPr/>
              <a:t>10/21/2012</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D1D7F98-419D-4B50-9B9C-0173F5053BC6}"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IIBbPEo8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hyperlink" Target="http://www.saiyausa.ne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5892"/>
            <a:ext cx="7772400" cy="1780108"/>
          </a:xfrm>
        </p:spPr>
        <p:txBody>
          <a:bodyPr>
            <a:normAutofit/>
          </a:bodyPr>
          <a:lstStyle/>
          <a:p>
            <a:r>
              <a:rPr lang="en-US" b="1" dirty="0" smtClean="0">
                <a:solidFill>
                  <a:srgbClr val="002060"/>
                </a:solidFill>
              </a:rPr>
              <a:t>Leading a Spiritual Life</a:t>
            </a:r>
            <a:r>
              <a:rPr lang="en-US" b="1" dirty="0" smtClean="0"/>
              <a:t/>
            </a:r>
            <a:br>
              <a:rPr lang="en-US" b="1" dirty="0" smtClean="0"/>
            </a:br>
            <a:endParaRPr lang="en-US" b="1" dirty="0"/>
          </a:p>
        </p:txBody>
      </p:sp>
      <p:sp>
        <p:nvSpPr>
          <p:cNvPr id="3" name="Subtitle 2"/>
          <p:cNvSpPr>
            <a:spLocks noGrp="1"/>
          </p:cNvSpPr>
          <p:nvPr>
            <p:ph type="subTitle" idx="1"/>
          </p:nvPr>
        </p:nvSpPr>
        <p:spPr>
          <a:xfrm>
            <a:off x="1447800" y="4419600"/>
            <a:ext cx="6400800" cy="1473200"/>
          </a:xfrm>
        </p:spPr>
        <p:txBody>
          <a:bodyPr>
            <a:normAutofit/>
          </a:bodyPr>
          <a:lstStyle/>
          <a:p>
            <a:r>
              <a:rPr lang="en-US" sz="4400" b="1" dirty="0" smtClean="0">
                <a:solidFill>
                  <a:srgbClr val="002060"/>
                </a:solidFill>
              </a:rPr>
              <a:t>Self-Sacrifice</a:t>
            </a:r>
            <a:endParaRPr lang="en-US" sz="4400" b="1" dirty="0">
              <a:solidFill>
                <a:srgbClr val="002060"/>
              </a:solidFill>
            </a:endParaRPr>
          </a:p>
          <a:p>
            <a:endParaRPr lang="en-US" sz="3600" dirty="0"/>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89000"/>
                    </a14:imgEffect>
                  </a14:imgLayer>
                </a14:imgProps>
              </a:ext>
              <a:ext uri="{28A0092B-C50C-407E-A947-70E740481C1C}">
                <a14:useLocalDpi xmlns:a14="http://schemas.microsoft.com/office/drawing/2010/main" val="0"/>
              </a:ext>
            </a:extLst>
          </a:blip>
          <a:srcRect t="17368"/>
          <a:stretch/>
        </p:blipFill>
        <p:spPr bwMode="auto">
          <a:xfrm>
            <a:off x="3475892" y="1752600"/>
            <a:ext cx="2133600" cy="25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75892" y="4129546"/>
            <a:ext cx="2133600" cy="29005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23492" y="1752600"/>
            <a:ext cx="656492" cy="2512444"/>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541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5467"/>
            <a:ext cx="8458199" cy="3450696"/>
          </a:xfrm>
        </p:spPr>
        <p:txBody>
          <a:bodyPr/>
          <a:lstStyle/>
          <a:p>
            <a:r>
              <a:rPr lang="en-US" dirty="0" smtClean="0">
                <a:solidFill>
                  <a:srgbClr val="002060"/>
                </a:solidFill>
              </a:rPr>
              <a:t>Before we discuss self-sacrifice in this study circle, jump back to </a:t>
            </a:r>
            <a:r>
              <a:rPr lang="en-US" dirty="0" smtClean="0">
                <a:solidFill>
                  <a:srgbClr val="C00000"/>
                </a:solidFill>
              </a:rPr>
              <a:t>Page </a:t>
            </a:r>
            <a:r>
              <a:rPr lang="en-US" dirty="0">
                <a:solidFill>
                  <a:srgbClr val="C00000"/>
                </a:solidFill>
              </a:rPr>
              <a:t>2 </a:t>
            </a:r>
            <a:r>
              <a:rPr lang="en-US" dirty="0" smtClean="0">
                <a:solidFill>
                  <a:srgbClr val="002060"/>
                </a:solidFill>
              </a:rPr>
              <a:t>of the newsletter now and do the activity on reviewing self-confidence and self-satisfaction! </a:t>
            </a:r>
            <a:endParaRPr lang="en-US" dirty="0">
              <a:solidFill>
                <a:srgbClr val="002060"/>
              </a:solidFill>
            </a:endParaRPr>
          </a:p>
          <a:p>
            <a:pPr marL="0" indent="0">
              <a:buNone/>
            </a:pPr>
            <a:endParaRPr lang="en-US" dirty="0" smtClean="0">
              <a:solidFill>
                <a:srgbClr val="002060"/>
              </a:solidFill>
            </a:endParaRPr>
          </a:p>
          <a:p>
            <a:endParaRPr lang="en-US" dirty="0">
              <a:solidFill>
                <a:srgbClr val="002060"/>
              </a:solidFill>
            </a:endParaRPr>
          </a:p>
        </p:txBody>
      </p:sp>
      <p:sp>
        <p:nvSpPr>
          <p:cNvPr id="3" name="Title 2"/>
          <p:cNvSpPr>
            <a:spLocks noGrp="1"/>
          </p:cNvSpPr>
          <p:nvPr>
            <p:ph type="title"/>
          </p:nvPr>
        </p:nvSpPr>
        <p:spPr>
          <a:xfrm>
            <a:off x="304800" y="338328"/>
            <a:ext cx="8534400" cy="1252728"/>
          </a:xfrm>
        </p:spPr>
        <p:txBody>
          <a:bodyPr>
            <a:normAutofit/>
          </a:bodyPr>
          <a:lstStyle/>
          <a:p>
            <a:r>
              <a:rPr lang="en-US" sz="3200" dirty="0" smtClean="0">
                <a:solidFill>
                  <a:srgbClr val="002060"/>
                </a:solidFill>
              </a:rPr>
              <a:t>Reviewing Self-Confidence and Self-Satisfaction</a:t>
            </a:r>
            <a:endParaRPr lang="en-US" sz="3200" dirty="0">
              <a:solidFill>
                <a:srgbClr val="002060"/>
              </a:solidFill>
            </a:endParaRPr>
          </a:p>
        </p:txBody>
      </p:sp>
      <p:pic>
        <p:nvPicPr>
          <p:cNvPr id="1026" name="Picture 2" descr="C:\Users\ljaganna\AppData\Local\Microsoft\Windows\Temporary Internet Files\Content.IE5\XMFVYOF1\MC9003832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114800"/>
            <a:ext cx="1905000" cy="18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5467"/>
            <a:ext cx="8458199" cy="3450696"/>
          </a:xfrm>
        </p:spPr>
        <p:txBody>
          <a:bodyPr/>
          <a:lstStyle/>
          <a:p>
            <a:r>
              <a:rPr lang="en-US" dirty="0" smtClean="0">
                <a:solidFill>
                  <a:srgbClr val="002060"/>
                </a:solidFill>
              </a:rPr>
              <a:t>Before we dig deeper into this topic of self-sacrifice, refer to back to </a:t>
            </a:r>
            <a:r>
              <a:rPr lang="en-US" dirty="0" smtClean="0">
                <a:solidFill>
                  <a:srgbClr val="C00000"/>
                </a:solidFill>
              </a:rPr>
              <a:t>Page </a:t>
            </a:r>
            <a:r>
              <a:rPr lang="en-US" dirty="0">
                <a:solidFill>
                  <a:srgbClr val="C00000"/>
                </a:solidFill>
              </a:rPr>
              <a:t>3 </a:t>
            </a:r>
            <a:r>
              <a:rPr lang="en-US" dirty="0" smtClean="0">
                <a:solidFill>
                  <a:srgbClr val="002060"/>
                </a:solidFill>
              </a:rPr>
              <a:t>of the newsletter now and  read a conversation among 3 young adults as they try to understand self-sacrifice! </a:t>
            </a:r>
            <a:endParaRPr lang="en-US" dirty="0">
              <a:solidFill>
                <a:srgbClr val="002060"/>
              </a:solidFill>
            </a:endParaRPr>
          </a:p>
          <a:p>
            <a:endParaRPr lang="en-US" dirty="0" smtClean="0">
              <a:solidFill>
                <a:srgbClr val="002060"/>
              </a:solidFill>
            </a:endParaRPr>
          </a:p>
          <a:p>
            <a:endParaRPr lang="en-US" dirty="0">
              <a:solidFill>
                <a:srgbClr val="002060"/>
              </a:solidFill>
            </a:endParaRPr>
          </a:p>
        </p:txBody>
      </p:sp>
      <p:sp>
        <p:nvSpPr>
          <p:cNvPr id="3" name="Title 2"/>
          <p:cNvSpPr>
            <a:spLocks noGrp="1"/>
          </p:cNvSpPr>
          <p:nvPr>
            <p:ph type="title"/>
          </p:nvPr>
        </p:nvSpPr>
        <p:spPr>
          <a:xfrm>
            <a:off x="304800" y="338328"/>
            <a:ext cx="8534400" cy="1252728"/>
          </a:xfrm>
        </p:spPr>
        <p:txBody>
          <a:bodyPr>
            <a:normAutofit/>
          </a:bodyPr>
          <a:lstStyle/>
          <a:p>
            <a:r>
              <a:rPr lang="en-US" sz="3200" dirty="0" smtClean="0">
                <a:solidFill>
                  <a:srgbClr val="002060"/>
                </a:solidFill>
              </a:rPr>
              <a:t>Understanding the topic of Self-Sacrifice</a:t>
            </a:r>
            <a:endParaRPr lang="en-US" sz="3200" dirty="0">
              <a:solidFill>
                <a:srgbClr val="002060"/>
              </a:solidFill>
            </a:endParaRPr>
          </a:p>
        </p:txBody>
      </p:sp>
      <p:pic>
        <p:nvPicPr>
          <p:cNvPr id="1028" name="Picture 4" descr="C:\Users\ljaganna\AppData\Local\Microsoft\Windows\Temporary Internet Files\Content.IE5\XMFVYOF1\MC9000711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307840"/>
            <a:ext cx="2877172" cy="179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34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667000"/>
            <a:ext cx="8077200" cy="3693319"/>
          </a:xfrm>
          <a:prstGeom prst="rect">
            <a:avLst/>
          </a:prstGeom>
          <a:solidFill>
            <a:schemeClr val="bg1">
              <a:alpha val="90000"/>
            </a:schemeClr>
          </a:solidFill>
        </p:spPr>
        <p:txBody>
          <a:bodyPr wrap="square" rtlCol="0">
            <a:spAutoFit/>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Content Placeholder 1"/>
          <p:cNvSpPr>
            <a:spLocks noGrp="1"/>
          </p:cNvSpPr>
          <p:nvPr>
            <p:ph idx="1"/>
          </p:nvPr>
        </p:nvSpPr>
        <p:spPr>
          <a:xfrm>
            <a:off x="457201" y="2675467"/>
            <a:ext cx="8458200" cy="3450696"/>
          </a:xfrm>
        </p:spPr>
        <p:txBody>
          <a:bodyPr>
            <a:noAutofit/>
          </a:bodyPr>
          <a:lstStyle/>
          <a:p>
            <a:pPr marL="0" indent="0">
              <a:buNone/>
            </a:pPr>
            <a:r>
              <a:rPr lang="en-US" sz="2000" b="1" dirty="0" smtClean="0">
                <a:solidFill>
                  <a:srgbClr val="002060"/>
                </a:solidFill>
              </a:rPr>
              <a:t>Read the following quote and answer the questions in the next slide:</a:t>
            </a:r>
            <a:endParaRPr lang="en-US" sz="2000" b="1" dirty="0">
              <a:solidFill>
                <a:srgbClr val="002060"/>
              </a:solidFill>
            </a:endParaRPr>
          </a:p>
          <a:p>
            <a:pPr marL="0" indent="0">
              <a:buNone/>
            </a:pPr>
            <a:r>
              <a:rPr lang="en-US" sz="1600" dirty="0">
                <a:solidFill>
                  <a:srgbClr val="002060"/>
                </a:solidFill>
              </a:rPr>
              <a:t> </a:t>
            </a:r>
          </a:p>
          <a:p>
            <a:pPr marL="0" indent="0">
              <a:buNone/>
            </a:pPr>
            <a:r>
              <a:rPr lang="en-US" sz="2000" dirty="0">
                <a:solidFill>
                  <a:srgbClr val="002060"/>
                </a:solidFill>
              </a:rPr>
              <a:t>“Compared to ordinary actions which are done by thinking of yourself as the doer, actions done without any sense of </a:t>
            </a:r>
            <a:r>
              <a:rPr lang="en-US" sz="2000" dirty="0">
                <a:solidFill>
                  <a:srgbClr val="002060"/>
                </a:solidFill>
              </a:rPr>
              <a:t>doership</a:t>
            </a:r>
            <a:r>
              <a:rPr lang="en-US" sz="2000" dirty="0">
                <a:solidFill>
                  <a:srgbClr val="002060"/>
                </a:solidFill>
              </a:rPr>
              <a:t> will be much greater. But, an action that is done with complete selflessness, performed impersonally with total indifference and without any attachment - is greater still. But when the action is entirely offered to the Lord, when it becomes a holy sacrifice, it is even more sacred than all of these. Thus, Krishna commanded </a:t>
            </a:r>
            <a:r>
              <a:rPr lang="en-US" sz="2000" dirty="0">
                <a:solidFill>
                  <a:srgbClr val="002060"/>
                </a:solidFill>
              </a:rPr>
              <a:t>Arjuna</a:t>
            </a:r>
            <a:r>
              <a:rPr lang="en-US" sz="2000" dirty="0">
                <a:solidFill>
                  <a:srgbClr val="002060"/>
                </a:solidFill>
              </a:rPr>
              <a:t> to offer all his acts to the Lord. When </a:t>
            </a:r>
            <a:r>
              <a:rPr lang="en-US" sz="2000" dirty="0">
                <a:solidFill>
                  <a:srgbClr val="002060"/>
                </a:solidFill>
              </a:rPr>
              <a:t>Arjuna</a:t>
            </a:r>
            <a:r>
              <a:rPr lang="en-US" sz="2000" dirty="0">
                <a:solidFill>
                  <a:srgbClr val="002060"/>
                </a:solidFill>
              </a:rPr>
              <a:t> reached this state of evolution, that is, when </a:t>
            </a:r>
            <a:r>
              <a:rPr lang="en-US" sz="2000" dirty="0">
                <a:solidFill>
                  <a:srgbClr val="002060"/>
                </a:solidFill>
              </a:rPr>
              <a:t>Arjuna</a:t>
            </a:r>
            <a:r>
              <a:rPr lang="en-US" sz="2000" dirty="0">
                <a:solidFill>
                  <a:srgbClr val="002060"/>
                </a:solidFill>
              </a:rPr>
              <a:t> acted completely selflessly and offered everything he did to the Lord, Krishna began to teach him the Gita.”  </a:t>
            </a:r>
            <a:endParaRPr lang="en-US" sz="1600" dirty="0">
              <a:solidFill>
                <a:srgbClr val="002060"/>
              </a:solidFill>
            </a:endParaRPr>
          </a:p>
          <a:p>
            <a:pPr marL="0" indent="0">
              <a:buNone/>
            </a:pPr>
            <a:r>
              <a:rPr lang="en-US" sz="1600" dirty="0" smtClean="0">
                <a:solidFill>
                  <a:srgbClr val="002060"/>
                </a:solidFill>
              </a:rPr>
              <a:t>                                                                                                                   XXXII </a:t>
            </a:r>
            <a:r>
              <a:rPr lang="en-US" sz="1600" dirty="0">
                <a:solidFill>
                  <a:srgbClr val="002060"/>
                </a:solidFill>
              </a:rPr>
              <a:t>- Page 326, Sai </a:t>
            </a:r>
            <a:r>
              <a:rPr lang="en-US" sz="1600" dirty="0" smtClean="0">
                <a:solidFill>
                  <a:srgbClr val="002060"/>
                </a:solidFill>
              </a:rPr>
              <a:t>Gita</a:t>
            </a:r>
            <a:endParaRPr lang="en-US" sz="1600" b="1" dirty="0">
              <a:solidFill>
                <a:srgbClr val="002060"/>
              </a:solidFill>
            </a:endParaRPr>
          </a:p>
        </p:txBody>
      </p:sp>
      <p:sp>
        <p:nvSpPr>
          <p:cNvPr id="3" name="Title 2"/>
          <p:cNvSpPr>
            <a:spLocks noGrp="1"/>
          </p:cNvSpPr>
          <p:nvPr>
            <p:ph type="title"/>
          </p:nvPr>
        </p:nvSpPr>
        <p:spPr>
          <a:xfrm>
            <a:off x="457200" y="-304800"/>
            <a:ext cx="8229600" cy="1252728"/>
          </a:xfrm>
        </p:spPr>
        <p:txBody>
          <a:bodyPr>
            <a:noAutofit/>
          </a:bodyPr>
          <a:lstStyle/>
          <a:p>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Digging Deeper:</a:t>
            </a:r>
            <a:br>
              <a:rPr lang="en-US" b="1" dirty="0" smtClean="0">
                <a:solidFill>
                  <a:srgbClr val="002060"/>
                </a:solidFill>
              </a:rPr>
            </a:br>
            <a:r>
              <a:rPr lang="en-US" b="1" dirty="0" smtClean="0">
                <a:solidFill>
                  <a:srgbClr val="002060"/>
                </a:solidFill>
              </a:rPr>
              <a:t>What </a:t>
            </a:r>
            <a:r>
              <a:rPr lang="en-US" b="1" dirty="0">
                <a:solidFill>
                  <a:srgbClr val="002060"/>
                </a:solidFill>
              </a:rPr>
              <a:t>is </a:t>
            </a:r>
            <a:r>
              <a:rPr lang="en-US" b="1" dirty="0" smtClean="0">
                <a:solidFill>
                  <a:srgbClr val="002060"/>
                </a:solidFill>
              </a:rPr>
              <a:t>Self-Sacrifice?</a:t>
            </a:r>
            <a:endParaRPr lang="en-US" b="1" dirty="0">
              <a:solidFill>
                <a:srgbClr val="002060"/>
              </a:solidFill>
            </a:endParaRPr>
          </a:p>
        </p:txBody>
      </p:sp>
    </p:spTree>
    <p:extLst>
      <p:ext uri="{BB962C8B-B14F-4D97-AF65-F5344CB8AC3E}">
        <p14:creationId xmlns:p14="http://schemas.microsoft.com/office/powerpoint/2010/main" val="253445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458199" cy="4038600"/>
          </a:xfrm>
        </p:spPr>
        <p:txBody>
          <a:bodyPr>
            <a:noAutofit/>
          </a:bodyPr>
          <a:lstStyle/>
          <a:p>
            <a:pPr marL="0" indent="0">
              <a:buNone/>
            </a:pPr>
            <a:r>
              <a:rPr lang="en-US" b="1" u="sng" dirty="0" smtClean="0">
                <a:solidFill>
                  <a:srgbClr val="002060"/>
                </a:solidFill>
              </a:rPr>
              <a:t>Questions:</a:t>
            </a:r>
            <a:endParaRPr lang="en-US" b="1" u="sng" dirty="0">
              <a:solidFill>
                <a:srgbClr val="002060"/>
              </a:solidFill>
            </a:endParaRPr>
          </a:p>
          <a:p>
            <a:pPr marL="0" indent="0">
              <a:buNone/>
            </a:pPr>
            <a:r>
              <a:rPr lang="en-US" dirty="0">
                <a:solidFill>
                  <a:srgbClr val="002060"/>
                </a:solidFill>
              </a:rPr>
              <a:t>1) Consider various types of actions </a:t>
            </a:r>
            <a:r>
              <a:rPr lang="en-US" dirty="0" smtClean="0">
                <a:solidFill>
                  <a:srgbClr val="002060"/>
                </a:solidFill>
              </a:rPr>
              <a:t>described in the quote: </a:t>
            </a:r>
            <a:r>
              <a:rPr lang="en-US" dirty="0">
                <a:solidFill>
                  <a:srgbClr val="002060"/>
                </a:solidFill>
              </a:rPr>
              <a:t>a) action without </a:t>
            </a:r>
            <a:r>
              <a:rPr lang="en-US" dirty="0">
                <a:solidFill>
                  <a:srgbClr val="002060"/>
                </a:solidFill>
              </a:rPr>
              <a:t>doership</a:t>
            </a:r>
            <a:r>
              <a:rPr lang="en-US" dirty="0">
                <a:solidFill>
                  <a:srgbClr val="002060"/>
                </a:solidFill>
              </a:rPr>
              <a:t> b) action with detachment and c) holy sacrifice.  Is there a difference between these types of actions?  Can you think of examples in all three categories? </a:t>
            </a:r>
            <a:endParaRPr lang="en-US" dirty="0" smtClean="0">
              <a:solidFill>
                <a:srgbClr val="002060"/>
              </a:solidFill>
            </a:endParaRPr>
          </a:p>
          <a:p>
            <a:endParaRPr lang="en-US" dirty="0">
              <a:solidFill>
                <a:srgbClr val="002060"/>
              </a:solidFill>
            </a:endParaRPr>
          </a:p>
          <a:p>
            <a:pPr marL="0" indent="0">
              <a:buNone/>
            </a:pPr>
            <a:r>
              <a:rPr lang="en-US" dirty="0">
                <a:solidFill>
                  <a:srgbClr val="002060"/>
                </a:solidFill>
              </a:rPr>
              <a:t>2) After reading the newsletter and the study circle discussions, one might feel that they should </a:t>
            </a:r>
            <a:r>
              <a:rPr lang="en-US" dirty="0" smtClean="0">
                <a:solidFill>
                  <a:srgbClr val="002060"/>
                </a:solidFill>
              </a:rPr>
              <a:t>be </a:t>
            </a:r>
            <a:r>
              <a:rPr lang="en-US" dirty="0">
                <a:solidFill>
                  <a:srgbClr val="002060"/>
                </a:solidFill>
              </a:rPr>
              <a:t>perpetually busy doing action or </a:t>
            </a:r>
            <a:r>
              <a:rPr lang="en-US" dirty="0">
                <a:solidFill>
                  <a:srgbClr val="002060"/>
                </a:solidFill>
              </a:rPr>
              <a:t>seva</a:t>
            </a:r>
            <a:r>
              <a:rPr lang="en-US" dirty="0">
                <a:solidFill>
                  <a:srgbClr val="002060"/>
                </a:solidFill>
              </a:rPr>
              <a:t>, sacrificing for others?  How do we find a healthy balance between all our activities, the ‘worldly life’ and ‘</a:t>
            </a:r>
            <a:r>
              <a:rPr lang="en-US" dirty="0" smtClean="0">
                <a:solidFill>
                  <a:srgbClr val="002060"/>
                </a:solidFill>
              </a:rPr>
              <a:t>Spiritual </a:t>
            </a:r>
            <a:r>
              <a:rPr lang="en-US" dirty="0">
                <a:solidFill>
                  <a:srgbClr val="002060"/>
                </a:solidFill>
              </a:rPr>
              <a:t>life</a:t>
            </a:r>
            <a:r>
              <a:rPr lang="en-US" dirty="0" smtClean="0">
                <a:solidFill>
                  <a:srgbClr val="002060"/>
                </a:solidFill>
              </a:rPr>
              <a:t>’?  Do these distinctions </a:t>
            </a:r>
            <a:r>
              <a:rPr lang="en-US" dirty="0">
                <a:solidFill>
                  <a:srgbClr val="002060"/>
                </a:solidFill>
              </a:rPr>
              <a:t>exist? </a:t>
            </a:r>
          </a:p>
          <a:p>
            <a:endParaRPr lang="en-US" dirty="0">
              <a:solidFill>
                <a:srgbClr val="002060"/>
              </a:solidFill>
            </a:endParaRPr>
          </a:p>
        </p:txBody>
      </p:sp>
      <p:sp>
        <p:nvSpPr>
          <p:cNvPr id="5" name="Title 2"/>
          <p:cNvSpPr txBox="1">
            <a:spLocks/>
          </p:cNvSpPr>
          <p:nvPr/>
        </p:nvSpPr>
        <p:spPr>
          <a:xfrm>
            <a:off x="457200" y="-135636"/>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Digging Deeper:</a:t>
            </a:r>
            <a:br>
              <a:rPr lang="en-US" b="1" dirty="0" smtClean="0">
                <a:solidFill>
                  <a:srgbClr val="002060"/>
                </a:solidFill>
              </a:rPr>
            </a:br>
            <a:r>
              <a:rPr lang="en-US" b="1" dirty="0" smtClean="0">
                <a:solidFill>
                  <a:srgbClr val="002060"/>
                </a:solidFill>
              </a:rPr>
              <a:t>What is Self-Sacrifice?</a:t>
            </a:r>
            <a:endParaRPr lang="en-US" b="1" dirty="0">
              <a:solidFill>
                <a:srgbClr val="002060"/>
              </a:solidFill>
            </a:endParaRPr>
          </a:p>
        </p:txBody>
      </p:sp>
    </p:spTree>
    <p:extLst>
      <p:ext uri="{BB962C8B-B14F-4D97-AF65-F5344CB8AC3E}">
        <p14:creationId xmlns:p14="http://schemas.microsoft.com/office/powerpoint/2010/main" val="1767565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151581" cy="4572000"/>
          </a:xfrm>
        </p:spPr>
        <p:txBody>
          <a:bodyPr>
            <a:normAutofit fontScale="85000" lnSpcReduction="10000"/>
          </a:bodyPr>
          <a:lstStyle/>
          <a:p>
            <a:pPr marL="0" indent="0">
              <a:buNone/>
            </a:pPr>
            <a:r>
              <a:rPr lang="en-US" b="1" dirty="0">
                <a:solidFill>
                  <a:srgbClr val="002060"/>
                </a:solidFill>
              </a:rPr>
              <a:t>Read the following quote and answer the questions in the next slide:</a:t>
            </a:r>
          </a:p>
          <a:p>
            <a:endParaRPr lang="en-US" dirty="0" smtClean="0">
              <a:solidFill>
                <a:srgbClr val="002060"/>
              </a:solidFill>
            </a:endParaRPr>
          </a:p>
          <a:p>
            <a:pPr marL="0" indent="0">
              <a:buNone/>
            </a:pPr>
            <a:r>
              <a:rPr lang="en-US" dirty="0" smtClean="0">
                <a:solidFill>
                  <a:srgbClr val="002060"/>
                </a:solidFill>
              </a:rPr>
              <a:t>“...</a:t>
            </a:r>
            <a:r>
              <a:rPr lang="en-US" dirty="0">
                <a:solidFill>
                  <a:srgbClr val="002060"/>
                </a:solidFill>
              </a:rPr>
              <a:t>It is because such supremely self-sacrificing, great men have existed in Bharat from times immemorial, that Bharat has shone as a </a:t>
            </a:r>
            <a:r>
              <a:rPr lang="en-US" dirty="0">
                <a:solidFill>
                  <a:srgbClr val="002060"/>
                </a:solidFill>
              </a:rPr>
              <a:t>Thyaga</a:t>
            </a:r>
            <a:r>
              <a:rPr lang="en-US" dirty="0">
                <a:solidFill>
                  <a:srgbClr val="002060"/>
                </a:solidFill>
              </a:rPr>
              <a:t> </a:t>
            </a:r>
            <a:r>
              <a:rPr lang="en-US" dirty="0">
                <a:solidFill>
                  <a:srgbClr val="002060"/>
                </a:solidFill>
              </a:rPr>
              <a:t>Bhoomi</a:t>
            </a:r>
            <a:r>
              <a:rPr lang="en-US" dirty="0">
                <a:solidFill>
                  <a:srgbClr val="002060"/>
                </a:solidFill>
              </a:rPr>
              <a:t> (the land of Sacrifice), Yoga </a:t>
            </a:r>
            <a:r>
              <a:rPr lang="en-US" dirty="0">
                <a:solidFill>
                  <a:srgbClr val="002060"/>
                </a:solidFill>
              </a:rPr>
              <a:t>Bhoomi</a:t>
            </a:r>
            <a:r>
              <a:rPr lang="en-US" dirty="0">
                <a:solidFill>
                  <a:srgbClr val="002060"/>
                </a:solidFill>
              </a:rPr>
              <a:t> (the land of Yoga) and Karma </a:t>
            </a:r>
            <a:r>
              <a:rPr lang="en-US" dirty="0">
                <a:solidFill>
                  <a:srgbClr val="002060"/>
                </a:solidFill>
              </a:rPr>
              <a:t>Bhoomi</a:t>
            </a:r>
            <a:r>
              <a:rPr lang="en-US" dirty="0">
                <a:solidFill>
                  <a:srgbClr val="002060"/>
                </a:solidFill>
              </a:rPr>
              <a:t> (the land of sacred deeds). Today sacrifice and charity have become a fashionable pastime. It has also been turned into a business. If a trivial donation is made, it must be blazoned in the press! In the old days, the great souls and rulers who gave away kingdoms and all their possessions, indulged in no fanfare, but experienced the bliss of giving in their hearts. Those great souls totally ignored those who came in the way of their acts of sacrifice.”  </a:t>
            </a:r>
            <a:endParaRPr lang="en-US" dirty="0" smtClean="0">
              <a:solidFill>
                <a:srgbClr val="002060"/>
              </a:solidFill>
            </a:endParaRPr>
          </a:p>
          <a:p>
            <a:pPr marL="0" indent="0">
              <a:buNone/>
            </a:pPr>
            <a:r>
              <a:rPr lang="en-US" i="1" dirty="0" smtClean="0">
                <a:solidFill>
                  <a:srgbClr val="002060"/>
                </a:solidFill>
              </a:rPr>
              <a:t>-Excerpt </a:t>
            </a:r>
            <a:r>
              <a:rPr lang="en-US" i="1" dirty="0">
                <a:solidFill>
                  <a:srgbClr val="002060"/>
                </a:solidFill>
              </a:rPr>
              <a:t>from the discourse at the </a:t>
            </a:r>
            <a:r>
              <a:rPr lang="en-US" i="1" dirty="0">
                <a:solidFill>
                  <a:srgbClr val="002060"/>
                </a:solidFill>
              </a:rPr>
              <a:t>Poornachandra</a:t>
            </a:r>
            <a:r>
              <a:rPr lang="en-US" i="1" dirty="0">
                <a:solidFill>
                  <a:srgbClr val="002060"/>
                </a:solidFill>
              </a:rPr>
              <a:t> Auditorium on 3-9-1990, the day of </a:t>
            </a:r>
            <a:r>
              <a:rPr lang="en-US" i="1" dirty="0">
                <a:solidFill>
                  <a:srgbClr val="002060"/>
                </a:solidFill>
              </a:rPr>
              <a:t>Onam</a:t>
            </a:r>
            <a:r>
              <a:rPr lang="en-US" i="1" dirty="0">
                <a:solidFill>
                  <a:srgbClr val="002060"/>
                </a:solidFill>
              </a:rPr>
              <a:t> festival.</a:t>
            </a:r>
          </a:p>
        </p:txBody>
      </p:sp>
      <p:sp>
        <p:nvSpPr>
          <p:cNvPr id="3" name="Title 2"/>
          <p:cNvSpPr>
            <a:spLocks noGrp="1"/>
          </p:cNvSpPr>
          <p:nvPr>
            <p:ph type="title"/>
          </p:nvPr>
        </p:nvSpPr>
        <p:spPr/>
        <p:txBody>
          <a:bodyPr>
            <a:noAutofit/>
          </a:bodyPr>
          <a:lstStyle/>
          <a:p>
            <a:r>
              <a:rPr lang="en-US" b="1" dirty="0" smtClean="0">
                <a:solidFill>
                  <a:srgbClr val="002060"/>
                </a:solidFill>
              </a:rPr>
              <a:t>Digging Deeper:</a:t>
            </a:r>
            <a:br>
              <a:rPr lang="en-US" b="1" dirty="0" smtClean="0">
                <a:solidFill>
                  <a:srgbClr val="002060"/>
                </a:solidFill>
              </a:rPr>
            </a:br>
            <a:r>
              <a:rPr lang="en-US" b="1" dirty="0" smtClean="0">
                <a:solidFill>
                  <a:srgbClr val="002060"/>
                </a:solidFill>
              </a:rPr>
              <a:t>What then is the reward?</a:t>
            </a:r>
            <a:endParaRPr lang="en-US" b="1" dirty="0">
              <a:solidFill>
                <a:srgbClr val="002060"/>
              </a:solidFill>
            </a:endParaRPr>
          </a:p>
        </p:txBody>
      </p:sp>
    </p:spTree>
    <p:extLst>
      <p:ext uri="{BB962C8B-B14F-4D97-AF65-F5344CB8AC3E}">
        <p14:creationId xmlns:p14="http://schemas.microsoft.com/office/powerpoint/2010/main" val="1767565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0800"/>
            <a:ext cx="8534400" cy="3450696"/>
          </a:xfrm>
        </p:spPr>
        <p:txBody>
          <a:bodyPr>
            <a:noAutofit/>
          </a:bodyPr>
          <a:lstStyle/>
          <a:p>
            <a:pPr marL="0" indent="0">
              <a:buNone/>
            </a:pPr>
            <a:r>
              <a:rPr lang="en-US" sz="2600" u="sng" dirty="0" smtClean="0">
                <a:solidFill>
                  <a:srgbClr val="002060"/>
                </a:solidFill>
              </a:rPr>
              <a:t>Questions:</a:t>
            </a:r>
          </a:p>
          <a:p>
            <a:pPr marL="0" indent="0">
              <a:buNone/>
            </a:pPr>
            <a:r>
              <a:rPr lang="en-US" sz="2600" dirty="0" smtClean="0">
                <a:solidFill>
                  <a:srgbClr val="002060"/>
                </a:solidFill>
              </a:rPr>
              <a:t>1</a:t>
            </a:r>
            <a:r>
              <a:rPr lang="en-US" sz="2600" dirty="0">
                <a:solidFill>
                  <a:srgbClr val="002060"/>
                </a:solidFill>
              </a:rPr>
              <a:t>) Have you faced a situation at home, with family, in the Sai organization, or at work where you have wanted recognition for an act performed?  Describe the experiences to each other in the group</a:t>
            </a:r>
            <a:r>
              <a:rPr lang="en-US" sz="2600" dirty="0" smtClean="0">
                <a:solidFill>
                  <a:srgbClr val="002060"/>
                </a:solidFill>
              </a:rPr>
              <a:t>.</a:t>
            </a:r>
          </a:p>
          <a:p>
            <a:endParaRPr lang="en-US" sz="2600" dirty="0">
              <a:solidFill>
                <a:srgbClr val="002060"/>
              </a:solidFill>
            </a:endParaRPr>
          </a:p>
          <a:p>
            <a:pPr marL="0" indent="0">
              <a:buNone/>
            </a:pPr>
            <a:r>
              <a:rPr lang="en-US" sz="2600" dirty="0">
                <a:solidFill>
                  <a:srgbClr val="002060"/>
                </a:solidFill>
              </a:rPr>
              <a:t>2) If part of self-sacrifice is not performing an act for the reward, what is the purpose or motivation for performing the act?</a:t>
            </a:r>
          </a:p>
          <a:p>
            <a:pPr lvl="1"/>
            <a:endParaRPr lang="en-US" sz="2600" dirty="0">
              <a:solidFill>
                <a:srgbClr val="002060"/>
              </a:solidFill>
            </a:endParaRPr>
          </a:p>
        </p:txBody>
      </p:sp>
      <p:sp>
        <p:nvSpPr>
          <p:cNvPr id="6" name="Title 2"/>
          <p:cNvSpPr txBox="1">
            <a:spLocks/>
          </p:cNvSpPr>
          <p:nvPr/>
        </p:nvSpPr>
        <p:spPr>
          <a:xfrm>
            <a:off x="609600" y="490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rPr>
              <a:t>Digging Deeper:</a:t>
            </a:r>
            <a:br>
              <a:rPr lang="en-US" b="1" dirty="0" smtClean="0">
                <a:solidFill>
                  <a:srgbClr val="002060"/>
                </a:solidFill>
              </a:rPr>
            </a:br>
            <a:r>
              <a:rPr lang="en-US" b="1" dirty="0" smtClean="0">
                <a:solidFill>
                  <a:srgbClr val="002060"/>
                </a:solidFill>
              </a:rPr>
              <a:t>What then is the reward?</a:t>
            </a:r>
            <a:endParaRPr lang="en-US" b="1" dirty="0">
              <a:solidFill>
                <a:srgbClr val="002060"/>
              </a:solidFill>
            </a:endParaRPr>
          </a:p>
        </p:txBody>
      </p:sp>
    </p:spTree>
    <p:extLst>
      <p:ext uri="{BB962C8B-B14F-4D97-AF65-F5344CB8AC3E}">
        <p14:creationId xmlns:p14="http://schemas.microsoft.com/office/powerpoint/2010/main" val="2534459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04800"/>
            <a:ext cx="8229600" cy="1252728"/>
          </a:xfrm>
        </p:spPr>
        <p:txBody>
          <a:bodyPr>
            <a:noAutofit/>
          </a:bodyPr>
          <a:lstStyle/>
          <a:p>
            <a:r>
              <a:rPr lang="en-US" b="1" dirty="0" smtClean="0">
                <a:solidFill>
                  <a:srgbClr val="002060"/>
                </a:solidFill>
              </a:rPr>
              <a:t>Digging Deeper:</a:t>
            </a:r>
            <a:br>
              <a:rPr lang="en-US" b="1" dirty="0" smtClean="0">
                <a:solidFill>
                  <a:srgbClr val="002060"/>
                </a:solidFill>
              </a:rPr>
            </a:br>
            <a:r>
              <a:rPr lang="en-US" b="1" dirty="0" smtClean="0">
                <a:solidFill>
                  <a:srgbClr val="002060"/>
                </a:solidFill>
              </a:rPr>
              <a:t>Different degrees of self-sacrifice</a:t>
            </a:r>
            <a:endParaRPr lang="en-US" b="1" dirty="0">
              <a:solidFill>
                <a:srgbClr val="002060"/>
              </a:solidFill>
            </a:endParaRPr>
          </a:p>
        </p:txBody>
      </p:sp>
      <p:sp>
        <p:nvSpPr>
          <p:cNvPr id="7" name="Content Placeholder 1"/>
          <p:cNvSpPr txBox="1">
            <a:spLocks/>
          </p:cNvSpPr>
          <p:nvPr/>
        </p:nvSpPr>
        <p:spPr>
          <a:xfrm>
            <a:off x="152400" y="2509520"/>
            <a:ext cx="8686799" cy="4953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700" dirty="0" smtClean="0">
                <a:solidFill>
                  <a:srgbClr val="002060"/>
                </a:solidFill>
              </a:rPr>
              <a:t>Self- sacrifice is the highest form of renunciation where one adheres to all moral values and is in synchrony with the need of the hour without any thought to personal gain- emotional or material.  </a:t>
            </a:r>
          </a:p>
          <a:p>
            <a:endParaRPr lang="en-US" sz="1700" dirty="0" smtClean="0">
              <a:solidFill>
                <a:srgbClr val="002060"/>
              </a:solidFill>
            </a:endParaRPr>
          </a:p>
          <a:p>
            <a:r>
              <a:rPr lang="en-US" sz="1700" dirty="0" smtClean="0">
                <a:solidFill>
                  <a:srgbClr val="002060"/>
                </a:solidFill>
              </a:rPr>
              <a:t>As we progress on our spiritual path, self-sacrifice might take many forms.  Swami clearly describes the various stages in the following excerpt taken from Sai Gita, XXXII - Page 326.</a:t>
            </a:r>
          </a:p>
          <a:p>
            <a:pPr marL="0" indent="0">
              <a:buNone/>
            </a:pPr>
            <a:endParaRPr lang="en-US" sz="1700" dirty="0" smtClean="0">
              <a:solidFill>
                <a:srgbClr val="002060"/>
              </a:solidFill>
            </a:endParaRPr>
          </a:p>
          <a:p>
            <a:pPr marL="301943" lvl="1" indent="0">
              <a:buNone/>
            </a:pPr>
            <a:r>
              <a:rPr lang="en-US" sz="1700" dirty="0" smtClean="0">
                <a:solidFill>
                  <a:srgbClr val="002060"/>
                </a:solidFill>
              </a:rPr>
              <a:t>“...In the primary stage, every human being has to perform actions and be actively employed in the tasks for which he is suited. One needs to perform action in order not to develop laziness. A lazy person is absolutely useless to the world. Swami does not approve or encourage anyone to be lazy. First, you must perform ordinary actions. Then you should enter into the stage where you perform all your actions without any self-interest. Gradually you transform these actions into yoga, you transform work into worship. This is one of the core teachings of the Gita.”</a:t>
            </a:r>
            <a:endParaRPr lang="en-US" sz="1700" dirty="0">
              <a:solidFill>
                <a:srgbClr val="002060"/>
              </a:solidFill>
            </a:endParaRPr>
          </a:p>
        </p:txBody>
      </p:sp>
    </p:spTree>
    <p:extLst>
      <p:ext uri="{BB962C8B-B14F-4D97-AF65-F5344CB8AC3E}">
        <p14:creationId xmlns:p14="http://schemas.microsoft.com/office/powerpoint/2010/main" val="675311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2541852"/>
            <a:ext cx="8305799" cy="3450696"/>
          </a:xfrm>
        </p:spPr>
        <p:txBody>
          <a:bodyPr/>
          <a:lstStyle/>
          <a:p>
            <a:r>
              <a:rPr lang="en-US" dirty="0" smtClean="0">
                <a:solidFill>
                  <a:srgbClr val="002060"/>
                </a:solidFill>
              </a:rPr>
              <a:t>Have you ever wondered how the different religions view self-sacrifice?  Jump to </a:t>
            </a:r>
            <a:r>
              <a:rPr lang="en-US" dirty="0">
                <a:solidFill>
                  <a:srgbClr val="C00000"/>
                </a:solidFill>
              </a:rPr>
              <a:t>Page </a:t>
            </a:r>
            <a:r>
              <a:rPr lang="en-US" dirty="0" smtClean="0">
                <a:solidFill>
                  <a:srgbClr val="C00000"/>
                </a:solidFill>
              </a:rPr>
              <a:t>4 </a:t>
            </a:r>
            <a:r>
              <a:rPr lang="en-US" dirty="0">
                <a:solidFill>
                  <a:srgbClr val="002060"/>
                </a:solidFill>
              </a:rPr>
              <a:t>of the newsletter now </a:t>
            </a:r>
            <a:r>
              <a:rPr lang="en-US" dirty="0" smtClean="0">
                <a:solidFill>
                  <a:srgbClr val="002060"/>
                </a:solidFill>
              </a:rPr>
              <a:t>to read and find out! </a:t>
            </a:r>
            <a:endParaRPr lang="en-US" dirty="0">
              <a:solidFill>
                <a:srgbClr val="002060"/>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002060"/>
                </a:solidFill>
              </a:rPr>
              <a:t>Different Religions on Self-Sacrifice</a:t>
            </a:r>
            <a:endParaRPr lang="en-US" dirty="0">
              <a:solidFill>
                <a:srgbClr val="002060"/>
              </a:solidFill>
            </a:endParaRPr>
          </a:p>
        </p:txBody>
      </p:sp>
      <p:pic>
        <p:nvPicPr>
          <p:cNvPr id="3076" name="Picture 4" descr="Sai Subrama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23812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5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610599" cy="3810000"/>
          </a:xfrm>
        </p:spPr>
        <p:txBody>
          <a:bodyPr>
            <a:normAutofit lnSpcReduction="10000"/>
          </a:bodyPr>
          <a:lstStyle/>
          <a:p>
            <a:pPr marL="0" indent="0">
              <a:buNone/>
            </a:pPr>
            <a:r>
              <a:rPr lang="en-US" b="1" dirty="0">
                <a:solidFill>
                  <a:srgbClr val="002060"/>
                </a:solidFill>
              </a:rPr>
              <a:t>Read the following </a:t>
            </a:r>
            <a:r>
              <a:rPr lang="en-US" b="1" dirty="0" smtClean="0">
                <a:solidFill>
                  <a:srgbClr val="002060"/>
                </a:solidFill>
              </a:rPr>
              <a:t>quote and refer to the next slide for the follow up activity.</a:t>
            </a:r>
            <a:endParaRPr lang="en-US" dirty="0">
              <a:solidFill>
                <a:srgbClr val="002060"/>
              </a:solidFill>
            </a:endParaRPr>
          </a:p>
          <a:p>
            <a:pPr marL="0" indent="0">
              <a:buNone/>
            </a:pPr>
            <a:r>
              <a:rPr lang="en-US" dirty="0">
                <a:solidFill>
                  <a:srgbClr val="002060"/>
                </a:solidFill>
              </a:rPr>
              <a:t> </a:t>
            </a:r>
            <a:endParaRPr lang="en-US" dirty="0" smtClean="0">
              <a:solidFill>
                <a:srgbClr val="002060"/>
              </a:solidFill>
            </a:endParaRPr>
          </a:p>
          <a:p>
            <a:pPr marL="0" indent="0">
              <a:buNone/>
            </a:pPr>
            <a:r>
              <a:rPr lang="en-US" dirty="0" smtClean="0">
                <a:solidFill>
                  <a:srgbClr val="002060"/>
                </a:solidFill>
              </a:rPr>
              <a:t>“</a:t>
            </a:r>
            <a:r>
              <a:rPr lang="en-US" dirty="0">
                <a:solidFill>
                  <a:srgbClr val="002060"/>
                </a:solidFill>
              </a:rPr>
              <a:t>Bear in mind two things. You must forget the good you have done to others. Remembrance of such good deeds gives rise to expectations of return or a feeling of envy. The other thing which you should forget is the harm done by others to you. Brooding over the harm done by others will only give rise to feelings of hatred and retaliation. Forgetting then and there the harm done by others will free the mind from evil thoughts.” Sathya Sai Baba</a:t>
            </a:r>
          </a:p>
        </p:txBody>
      </p:sp>
      <p:sp>
        <p:nvSpPr>
          <p:cNvPr id="3" name="Title 2"/>
          <p:cNvSpPr>
            <a:spLocks noGrp="1"/>
          </p:cNvSpPr>
          <p:nvPr>
            <p:ph type="title"/>
          </p:nvPr>
        </p:nvSpPr>
        <p:spPr/>
        <p:txBody>
          <a:bodyPr>
            <a:noAutofit/>
          </a:bodyPr>
          <a:lstStyle/>
          <a:p>
            <a:r>
              <a:rPr lang="en-US" b="1" dirty="0" smtClean="0">
                <a:solidFill>
                  <a:srgbClr val="002060"/>
                </a:solidFill>
              </a:rPr>
              <a:t>Activity</a:t>
            </a:r>
            <a:endParaRPr lang="en-US" b="1" dirty="0">
              <a:solidFill>
                <a:srgbClr val="002060"/>
              </a:solidFill>
            </a:endParaRPr>
          </a:p>
        </p:txBody>
      </p:sp>
    </p:spTree>
    <p:extLst>
      <p:ext uri="{BB962C8B-B14F-4D97-AF65-F5344CB8AC3E}">
        <p14:creationId xmlns:p14="http://schemas.microsoft.com/office/powerpoint/2010/main" val="2480294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81000"/>
            <a:ext cx="8229600" cy="1252728"/>
          </a:xfrm>
        </p:spPr>
        <p:txBody>
          <a:bodyPr>
            <a:noAutofit/>
          </a:bodyPr>
          <a:lstStyle/>
          <a:p>
            <a:r>
              <a:rPr lang="en-US" b="1" dirty="0" smtClean="0">
                <a:solidFill>
                  <a:srgbClr val="002060"/>
                </a:solidFill>
              </a:rPr>
              <a:t>Activity</a:t>
            </a:r>
            <a:endParaRPr lang="en-US" b="1" dirty="0">
              <a:solidFill>
                <a:srgbClr val="002060"/>
              </a:solidFill>
            </a:endParaRPr>
          </a:p>
        </p:txBody>
      </p:sp>
      <p:pic>
        <p:nvPicPr>
          <p:cNvPr id="4" name="Picture 2" descr="http://akosibebelz.weebly.com/uploads/8/8/2/5/8825778/4206967_orig.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8600"/>
            <a:ext cx="3144471" cy="235341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304800" y="2645304"/>
            <a:ext cx="8534399" cy="47460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2000" dirty="0" smtClean="0">
                <a:solidFill>
                  <a:srgbClr val="002060"/>
                </a:solidFill>
              </a:rPr>
              <a:t>1) Take out a sheet of paper and write down situations in your life that the quote (on the previous slide) reminds you of.  </a:t>
            </a:r>
          </a:p>
          <a:p>
            <a:pPr marL="0" indent="0">
              <a:buFont typeface="Symbol" pitchFamily="18" charset="2"/>
              <a:buNone/>
            </a:pPr>
            <a:r>
              <a:rPr lang="en-US" sz="2000" dirty="0" smtClean="0">
                <a:solidFill>
                  <a:srgbClr val="002060"/>
                </a:solidFill>
              </a:rPr>
              <a:t>2) Reflect on how you reacted to these situations and the outcomes thereof.</a:t>
            </a:r>
          </a:p>
          <a:p>
            <a:pPr marL="0" indent="0">
              <a:buFont typeface="Symbol" pitchFamily="18" charset="2"/>
              <a:buNone/>
            </a:pPr>
            <a:r>
              <a:rPr lang="en-US" sz="2000" dirty="0" smtClean="0">
                <a:solidFill>
                  <a:srgbClr val="002060"/>
                </a:solidFill>
              </a:rPr>
              <a:t>3) Consider any unique thoughts about how the experience could have been different based on practicing self-sacrifice. </a:t>
            </a:r>
          </a:p>
          <a:p>
            <a:pPr marL="0" indent="0">
              <a:buFont typeface="Symbol" pitchFamily="18" charset="2"/>
              <a:buNone/>
            </a:pPr>
            <a:r>
              <a:rPr lang="en-US" sz="2000" dirty="0" smtClean="0">
                <a:solidFill>
                  <a:srgbClr val="002060"/>
                </a:solidFill>
              </a:rPr>
              <a:t>4) Finally, display your thoughts by visualizing this quote and how it defines self-sacrifice to you in the form of a picture, cartoon, image, poem, or any other form of ‘art.’   </a:t>
            </a:r>
          </a:p>
          <a:p>
            <a:pPr marL="0" indent="0">
              <a:buFont typeface="Symbol" pitchFamily="18" charset="2"/>
              <a:buNone/>
            </a:pPr>
            <a:r>
              <a:rPr lang="en-US" sz="2000" b="1" dirty="0" smtClean="0">
                <a:solidFill>
                  <a:srgbClr val="C00000"/>
                </a:solidFill>
              </a:rPr>
              <a:t> *</a:t>
            </a:r>
            <a:r>
              <a:rPr lang="en-US" sz="2000" i="1" dirty="0" smtClean="0">
                <a:solidFill>
                  <a:srgbClr val="C00000"/>
                </a:solidFill>
              </a:rPr>
              <a:t>Moderators, please collect this artwork and submit using link on www.saiyausa.net*</a:t>
            </a:r>
            <a:endParaRPr lang="en-US" sz="2000" i="1" dirty="0">
              <a:solidFill>
                <a:srgbClr val="C00000"/>
              </a:solidFill>
            </a:endParaRPr>
          </a:p>
        </p:txBody>
      </p:sp>
    </p:spTree>
    <p:extLst>
      <p:ext uri="{BB962C8B-B14F-4D97-AF65-F5344CB8AC3E}">
        <p14:creationId xmlns:p14="http://schemas.microsoft.com/office/powerpoint/2010/main" val="2871260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1825" y="2719871"/>
            <a:ext cx="7823200" cy="3450696"/>
          </a:xfrm>
        </p:spPr>
        <p:txBody>
          <a:bodyPr/>
          <a:lstStyle/>
          <a:p>
            <a:r>
              <a:rPr lang="en-US" dirty="0" smtClean="0">
                <a:solidFill>
                  <a:schemeClr val="tx1"/>
                </a:solidFill>
              </a:rPr>
              <a:t>Please read the newsletter before conducting the study circle with this document.</a:t>
            </a:r>
            <a:endParaRPr lang="en-US" dirty="0">
              <a:solidFill>
                <a:schemeClr val="tx1"/>
              </a:solidFill>
            </a:endParaRPr>
          </a:p>
        </p:txBody>
      </p:sp>
      <p:sp>
        <p:nvSpPr>
          <p:cNvPr id="3" name="Title 2"/>
          <p:cNvSpPr>
            <a:spLocks noGrp="1"/>
          </p:cNvSpPr>
          <p:nvPr>
            <p:ph type="title"/>
          </p:nvPr>
        </p:nvSpPr>
        <p:spPr/>
        <p:txBody>
          <a:bodyPr/>
          <a:lstStyle/>
          <a:p>
            <a:r>
              <a:rPr lang="en-US" b="1" dirty="0" smtClean="0">
                <a:solidFill>
                  <a:srgbClr val="002060"/>
                </a:solidFill>
              </a:rPr>
              <a:t>It’s a </a:t>
            </a:r>
            <a:r>
              <a:rPr lang="en-US" b="1" i="1" dirty="0" smtClean="0">
                <a:solidFill>
                  <a:srgbClr val="002060"/>
                </a:solidFill>
              </a:rPr>
              <a:t>supplemental</a:t>
            </a:r>
            <a:r>
              <a:rPr lang="en-US" b="1" dirty="0" smtClean="0">
                <a:solidFill>
                  <a:srgbClr val="002060"/>
                </a:solidFill>
              </a:rPr>
              <a:t> doc!</a:t>
            </a:r>
            <a:endParaRPr lang="en-US" b="1" dirty="0">
              <a:solidFill>
                <a:srgbClr val="00206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657600"/>
            <a:ext cx="3600450" cy="251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50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2060"/>
                </a:solidFill>
              </a:rPr>
              <a:t>Case Scenarios on Self-Sacrifice</a:t>
            </a:r>
            <a:endParaRPr lang="en-US" dirty="0">
              <a:solidFill>
                <a:srgbClr val="002060"/>
              </a:solidFill>
            </a:endParaRPr>
          </a:p>
        </p:txBody>
      </p:sp>
      <p:sp>
        <p:nvSpPr>
          <p:cNvPr id="4" name="Content Placeholder 3"/>
          <p:cNvSpPr>
            <a:spLocks noGrp="1"/>
          </p:cNvSpPr>
          <p:nvPr>
            <p:ph idx="1"/>
          </p:nvPr>
        </p:nvSpPr>
        <p:spPr>
          <a:xfrm>
            <a:off x="381000" y="2743200"/>
            <a:ext cx="8534400" cy="3450696"/>
          </a:xfrm>
        </p:spPr>
        <p:txBody>
          <a:bodyPr>
            <a:normAutofit/>
          </a:bodyPr>
          <a:lstStyle/>
          <a:p>
            <a:pPr marL="0" indent="0">
              <a:buNone/>
            </a:pPr>
            <a:r>
              <a:rPr lang="en-US" sz="3600" dirty="0" smtClean="0">
                <a:solidFill>
                  <a:srgbClr val="002060"/>
                </a:solidFill>
              </a:rPr>
              <a:t>In the following few slides, discuss each of the scenarios </a:t>
            </a:r>
            <a:r>
              <a:rPr lang="en-US" sz="3600" dirty="0">
                <a:solidFill>
                  <a:srgbClr val="002060"/>
                </a:solidFill>
              </a:rPr>
              <a:t>and brainstorm solutions based on what we have learned so far on self-sacrifice.</a:t>
            </a:r>
          </a:p>
          <a:p>
            <a:endParaRPr lang="en-US" sz="3600" dirty="0"/>
          </a:p>
          <a:p>
            <a:endParaRPr lang="en-US" sz="3600" dirty="0"/>
          </a:p>
        </p:txBody>
      </p:sp>
    </p:spTree>
    <p:extLst>
      <p:ext uri="{BB962C8B-B14F-4D97-AF65-F5344CB8AC3E}">
        <p14:creationId xmlns:p14="http://schemas.microsoft.com/office/powerpoint/2010/main" val="3512067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2060"/>
                </a:solidFill>
              </a:rPr>
              <a:t>Scenario 1</a:t>
            </a:r>
            <a:endParaRPr lang="en-US" dirty="0">
              <a:solidFill>
                <a:srgbClr val="00206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2136560379"/>
              </p:ext>
            </p:extLst>
          </p:nvPr>
        </p:nvGraphicFramePr>
        <p:xfrm>
          <a:off x="990600" y="2286000"/>
          <a:ext cx="7408862" cy="376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2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2060"/>
                </a:solidFill>
              </a:rPr>
              <a:t>Scenario 2</a:t>
            </a:r>
            <a:endParaRPr lang="en-US" dirty="0">
              <a:solidFill>
                <a:srgbClr val="002060"/>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57579259"/>
              </p:ext>
            </p:extLst>
          </p:nvPr>
        </p:nvGraphicFramePr>
        <p:xfrm>
          <a:off x="914400" y="1828800"/>
          <a:ext cx="740886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35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52728"/>
          </a:xfrm>
        </p:spPr>
        <p:txBody>
          <a:bodyPr>
            <a:normAutofit/>
          </a:bodyPr>
          <a:lstStyle/>
          <a:p>
            <a:r>
              <a:rPr lang="en-US" dirty="0" smtClean="0">
                <a:solidFill>
                  <a:srgbClr val="002060"/>
                </a:solidFill>
              </a:rPr>
              <a:t>Scenario 3</a:t>
            </a:r>
            <a:endParaRPr lang="en-US"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019544"/>
              </p:ext>
            </p:extLst>
          </p:nvPr>
        </p:nvGraphicFramePr>
        <p:xfrm>
          <a:off x="990600" y="2057400"/>
          <a:ext cx="7408862"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636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52728"/>
          </a:xfrm>
        </p:spPr>
        <p:txBody>
          <a:bodyPr>
            <a:normAutofit/>
          </a:bodyPr>
          <a:lstStyle/>
          <a:p>
            <a:r>
              <a:rPr lang="en-US" dirty="0" smtClean="0">
                <a:solidFill>
                  <a:srgbClr val="002060"/>
                </a:solidFill>
              </a:rPr>
              <a:t>Scenario 4</a:t>
            </a:r>
            <a:endParaRPr lang="en-US" dirty="0">
              <a:solidFill>
                <a:srgbClr val="002060"/>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708992983"/>
              </p:ext>
            </p:extLst>
          </p:nvPr>
        </p:nvGraphicFramePr>
        <p:xfrm>
          <a:off x="914400" y="1828800"/>
          <a:ext cx="7408862"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44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667000"/>
            <a:ext cx="8991600" cy="4136496"/>
          </a:xfrm>
        </p:spPr>
        <p:txBody>
          <a:bodyPr>
            <a:normAutofit/>
          </a:bodyPr>
          <a:lstStyle/>
          <a:p>
            <a:r>
              <a:rPr lang="en-US" dirty="0" smtClean="0">
                <a:solidFill>
                  <a:srgbClr val="002060"/>
                </a:solidFill>
              </a:rPr>
              <a:t>Each of us could face the scenarios described in the last few slides!  It was thus beneficial for us to review these scenarios together.  </a:t>
            </a:r>
          </a:p>
          <a:p>
            <a:r>
              <a:rPr lang="en-US" dirty="0" smtClean="0">
                <a:solidFill>
                  <a:srgbClr val="002060"/>
                </a:solidFill>
              </a:rPr>
              <a:t>To get inspired further, refer to the story corner (</a:t>
            </a:r>
            <a:r>
              <a:rPr lang="en-US" dirty="0" smtClean="0">
                <a:solidFill>
                  <a:srgbClr val="C00000"/>
                </a:solidFill>
              </a:rPr>
              <a:t>Page 6</a:t>
            </a:r>
            <a:r>
              <a:rPr lang="en-US" dirty="0" smtClean="0">
                <a:solidFill>
                  <a:srgbClr val="002060"/>
                </a:solidFill>
              </a:rPr>
              <a:t>)</a:t>
            </a:r>
            <a:r>
              <a:rPr lang="en-US" dirty="0" smtClean="0">
                <a:solidFill>
                  <a:srgbClr val="C00000"/>
                </a:solidFill>
              </a:rPr>
              <a:t> </a:t>
            </a:r>
            <a:r>
              <a:rPr lang="en-US" dirty="0" smtClean="0">
                <a:solidFill>
                  <a:srgbClr val="002060"/>
                </a:solidFill>
              </a:rPr>
              <a:t>of the newsletter document now to read two heart-warming stories on self-sacrifice!  </a:t>
            </a:r>
            <a:endParaRPr lang="en-US" dirty="0">
              <a:solidFill>
                <a:srgbClr val="002060"/>
              </a:solidFill>
            </a:endParaRPr>
          </a:p>
          <a:p>
            <a:r>
              <a:rPr lang="en-US" dirty="0" smtClean="0">
                <a:solidFill>
                  <a:srgbClr val="002060"/>
                </a:solidFill>
              </a:rPr>
              <a:t>Also, to read fellow YAs’ thoughts on self-sacrifice, refer to </a:t>
            </a:r>
            <a:r>
              <a:rPr lang="en-US" dirty="0" smtClean="0">
                <a:solidFill>
                  <a:srgbClr val="C00000"/>
                </a:solidFill>
              </a:rPr>
              <a:t>Page 1, 3, and </a:t>
            </a:r>
            <a:r>
              <a:rPr lang="en-US" dirty="0">
                <a:solidFill>
                  <a:srgbClr val="C00000"/>
                </a:solidFill>
              </a:rPr>
              <a:t>4</a:t>
            </a:r>
            <a:r>
              <a:rPr lang="en-US" dirty="0" smtClean="0">
                <a:solidFill>
                  <a:srgbClr val="002060"/>
                </a:solidFill>
              </a:rPr>
              <a:t> of the newsletter document</a:t>
            </a:r>
            <a:r>
              <a:rPr lang="en-US" sz="2000" dirty="0">
                <a:solidFill>
                  <a:srgbClr val="002060"/>
                </a:solidFill>
              </a:rPr>
              <a:t>.</a:t>
            </a:r>
          </a:p>
        </p:txBody>
      </p:sp>
      <p:sp>
        <p:nvSpPr>
          <p:cNvPr id="3" name="Title 2"/>
          <p:cNvSpPr>
            <a:spLocks noGrp="1"/>
          </p:cNvSpPr>
          <p:nvPr>
            <p:ph type="title"/>
          </p:nvPr>
        </p:nvSpPr>
        <p:spPr/>
        <p:txBody>
          <a:bodyPr/>
          <a:lstStyle/>
          <a:p>
            <a:r>
              <a:rPr lang="en-US" dirty="0" smtClean="0">
                <a:solidFill>
                  <a:srgbClr val="002060"/>
                </a:solidFill>
              </a:rPr>
              <a:t>Story Corner</a:t>
            </a:r>
            <a:endParaRPr lang="en-US" dirty="0">
              <a:solidFill>
                <a:srgbClr val="002060"/>
              </a:solidFill>
            </a:endParaRPr>
          </a:p>
        </p:txBody>
      </p:sp>
      <p:pic>
        <p:nvPicPr>
          <p:cNvPr id="5122" name="Picture 2" descr="C:\Users\ljaganna\AppData\Local\Microsoft\Windows\Temporary Internet Files\Content.IE5\Q8ILJFU9\MC9003908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500" y="152400"/>
            <a:ext cx="2286000" cy="236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74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7319" y="2797704"/>
            <a:ext cx="8844281" cy="3450696"/>
          </a:xfrm>
        </p:spPr>
        <p:txBody>
          <a:bodyPr/>
          <a:lstStyle/>
          <a:p>
            <a:r>
              <a:rPr lang="en-US" dirty="0" smtClean="0">
                <a:solidFill>
                  <a:srgbClr val="002060"/>
                </a:solidFill>
              </a:rPr>
              <a:t>Why and how should we cultivate self-sacrifice in our lives?</a:t>
            </a:r>
          </a:p>
          <a:p>
            <a:pPr marL="0" indent="0">
              <a:buNone/>
            </a:pPr>
            <a:r>
              <a:rPr lang="en-US" dirty="0" smtClean="0">
                <a:solidFill>
                  <a:srgbClr val="002060"/>
                </a:solidFill>
              </a:rPr>
              <a:t>Jump to </a:t>
            </a:r>
            <a:r>
              <a:rPr lang="en-US" dirty="0" smtClean="0">
                <a:solidFill>
                  <a:srgbClr val="C00000"/>
                </a:solidFill>
              </a:rPr>
              <a:t>Page 5 </a:t>
            </a:r>
            <a:r>
              <a:rPr lang="en-US" dirty="0" smtClean="0">
                <a:solidFill>
                  <a:srgbClr val="002060"/>
                </a:solidFill>
              </a:rPr>
              <a:t>of newsletter document now to read and find out!</a:t>
            </a:r>
            <a:endParaRPr lang="en-US" dirty="0">
              <a:solidFill>
                <a:srgbClr val="002060"/>
              </a:solidFill>
            </a:endParaRPr>
          </a:p>
          <a:p>
            <a:r>
              <a:rPr lang="en-US" u="sng" dirty="0" smtClean="0">
                <a:solidFill>
                  <a:srgbClr val="002060"/>
                </a:solidFill>
              </a:rPr>
              <a:t>Below are practical tips for each of us to take home and practice:</a:t>
            </a:r>
            <a:endParaRPr lang="en-US" u="sng" dirty="0">
              <a:solidFill>
                <a:srgbClr val="002060"/>
              </a:solidFill>
            </a:endParaRPr>
          </a:p>
        </p:txBody>
      </p:sp>
      <p:sp>
        <p:nvSpPr>
          <p:cNvPr id="3" name="Title 2"/>
          <p:cNvSpPr>
            <a:spLocks noGrp="1"/>
          </p:cNvSpPr>
          <p:nvPr>
            <p:ph type="title"/>
          </p:nvPr>
        </p:nvSpPr>
        <p:spPr/>
        <p:txBody>
          <a:bodyPr/>
          <a:lstStyle/>
          <a:p>
            <a:r>
              <a:rPr lang="en-US" dirty="0" smtClean="0">
                <a:solidFill>
                  <a:srgbClr val="002060"/>
                </a:solidFill>
              </a:rPr>
              <a:t>Cultivating Self-Sacrifice</a:t>
            </a:r>
            <a:endParaRPr lang="en-US"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2120"/>
            <a:ext cx="7620000" cy="215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4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2060"/>
                </a:solidFill>
              </a:rPr>
              <a:t>Independent Study: Prema Vahini</a:t>
            </a:r>
            <a:endParaRPr lang="en-US" b="1" dirty="0">
              <a:solidFill>
                <a:srgbClr val="002060"/>
              </a:solidFill>
            </a:endParaRPr>
          </a:p>
        </p:txBody>
      </p:sp>
      <p:sp>
        <p:nvSpPr>
          <p:cNvPr id="2" name="Content Placeholder 1"/>
          <p:cNvSpPr>
            <a:spLocks noGrp="1"/>
          </p:cNvSpPr>
          <p:nvPr>
            <p:ph sz="quarter" idx="13"/>
          </p:nvPr>
        </p:nvSpPr>
        <p:spPr>
          <a:xfrm>
            <a:off x="228600" y="2667000"/>
            <a:ext cx="8686800" cy="3874008"/>
          </a:xfrm>
        </p:spPr>
        <p:txBody>
          <a:bodyPr>
            <a:normAutofit fontScale="92500" lnSpcReduction="20000"/>
          </a:bodyPr>
          <a:lstStyle/>
          <a:p>
            <a:pPr marL="0" indent="0">
              <a:buNone/>
            </a:pPr>
            <a:r>
              <a:rPr lang="en-US" b="1" dirty="0" smtClean="0">
                <a:solidFill>
                  <a:srgbClr val="002060"/>
                </a:solidFill>
              </a:rPr>
              <a:t>Individual </a:t>
            </a:r>
            <a:r>
              <a:rPr lang="en-US" b="1" dirty="0">
                <a:solidFill>
                  <a:srgbClr val="002060"/>
                </a:solidFill>
              </a:rPr>
              <a:t>Reading of </a:t>
            </a:r>
            <a:r>
              <a:rPr lang="en-US" b="1" dirty="0">
                <a:solidFill>
                  <a:srgbClr val="002060"/>
                </a:solidFill>
              </a:rPr>
              <a:t>Prema</a:t>
            </a:r>
            <a:r>
              <a:rPr lang="en-US" b="1" dirty="0">
                <a:solidFill>
                  <a:srgbClr val="002060"/>
                </a:solidFill>
              </a:rPr>
              <a:t> </a:t>
            </a:r>
            <a:r>
              <a:rPr lang="en-US" b="1" dirty="0">
                <a:solidFill>
                  <a:srgbClr val="002060"/>
                </a:solidFill>
              </a:rPr>
              <a:t>Vahini</a:t>
            </a:r>
            <a:r>
              <a:rPr lang="en-US" b="1" dirty="0">
                <a:solidFill>
                  <a:srgbClr val="002060"/>
                </a:solidFill>
              </a:rPr>
              <a:t> </a:t>
            </a:r>
            <a:r>
              <a:rPr lang="en-US" b="1" dirty="0" smtClean="0">
                <a:solidFill>
                  <a:srgbClr val="002060"/>
                </a:solidFill>
              </a:rPr>
              <a:t>, Chapters </a:t>
            </a:r>
            <a:r>
              <a:rPr lang="en-US" b="1" dirty="0">
                <a:solidFill>
                  <a:srgbClr val="002060"/>
                </a:solidFill>
              </a:rPr>
              <a:t>16-23</a:t>
            </a:r>
            <a:br>
              <a:rPr lang="en-US" b="1" dirty="0">
                <a:solidFill>
                  <a:srgbClr val="002060"/>
                </a:solidFill>
              </a:rPr>
            </a:br>
            <a:endParaRPr lang="en-US" b="1" dirty="0" smtClean="0">
              <a:solidFill>
                <a:srgbClr val="002060"/>
              </a:solidFill>
            </a:endParaRPr>
          </a:p>
          <a:p>
            <a:pPr marL="0" indent="0">
              <a:buNone/>
            </a:pPr>
            <a:r>
              <a:rPr lang="en-US" b="1" dirty="0" smtClean="0">
                <a:solidFill>
                  <a:srgbClr val="002060"/>
                </a:solidFill>
              </a:rPr>
              <a:t>Answers to </a:t>
            </a:r>
            <a:r>
              <a:rPr lang="en-US" b="1" dirty="0">
                <a:solidFill>
                  <a:srgbClr val="002060"/>
                </a:solidFill>
              </a:rPr>
              <a:t>questions </a:t>
            </a:r>
            <a:r>
              <a:rPr lang="en-US" b="1" dirty="0" smtClean="0">
                <a:solidFill>
                  <a:srgbClr val="002060"/>
                </a:solidFill>
              </a:rPr>
              <a:t>on Page </a:t>
            </a:r>
            <a:r>
              <a:rPr lang="en-US" b="1" dirty="0">
                <a:solidFill>
                  <a:srgbClr val="002060"/>
                </a:solidFill>
              </a:rPr>
              <a:t>7 </a:t>
            </a:r>
            <a:r>
              <a:rPr lang="en-US" b="1" dirty="0" smtClean="0">
                <a:solidFill>
                  <a:srgbClr val="002060"/>
                </a:solidFill>
              </a:rPr>
              <a:t>on newsletter</a:t>
            </a:r>
            <a:r>
              <a:rPr lang="en-US" b="1" dirty="0">
                <a:solidFill>
                  <a:srgbClr val="002060"/>
                </a:solidFill>
              </a:rPr>
              <a:t>:</a:t>
            </a:r>
            <a:endParaRPr lang="en-US" dirty="0" smtClean="0">
              <a:solidFill>
                <a:srgbClr val="002060"/>
              </a:solidFill>
            </a:endParaRPr>
          </a:p>
          <a:p>
            <a:pPr marL="0" indent="0">
              <a:buNone/>
            </a:pPr>
            <a:r>
              <a:rPr lang="en-US" dirty="0" smtClean="0">
                <a:solidFill>
                  <a:srgbClr val="002060"/>
                </a:solidFill>
              </a:rPr>
              <a:t>1</a:t>
            </a:r>
            <a:r>
              <a:rPr lang="en-US" dirty="0">
                <a:solidFill>
                  <a:srgbClr val="002060"/>
                </a:solidFill>
              </a:rPr>
              <a:t>) B - </a:t>
            </a:r>
            <a:r>
              <a:rPr lang="en-US" dirty="0">
                <a:solidFill>
                  <a:srgbClr val="002060"/>
                </a:solidFill>
              </a:rPr>
              <a:t>Samskaras</a:t>
            </a:r>
            <a:endParaRPr lang="en-US" dirty="0">
              <a:solidFill>
                <a:srgbClr val="002060"/>
              </a:solidFill>
            </a:endParaRPr>
          </a:p>
          <a:p>
            <a:pPr marL="0" indent="0">
              <a:buNone/>
            </a:pPr>
            <a:r>
              <a:rPr lang="en-US" dirty="0">
                <a:solidFill>
                  <a:srgbClr val="002060"/>
                </a:solidFill>
              </a:rPr>
              <a:t>2) C - Death</a:t>
            </a:r>
          </a:p>
          <a:p>
            <a:pPr marL="0" indent="0">
              <a:buNone/>
            </a:pPr>
            <a:r>
              <a:rPr lang="en-US" dirty="0">
                <a:solidFill>
                  <a:srgbClr val="002060"/>
                </a:solidFill>
              </a:rPr>
              <a:t>3) D - All of the above</a:t>
            </a:r>
          </a:p>
          <a:p>
            <a:pPr marL="0" indent="0">
              <a:buNone/>
            </a:pPr>
            <a:r>
              <a:rPr lang="en-US" dirty="0">
                <a:solidFill>
                  <a:srgbClr val="002060"/>
                </a:solidFill>
              </a:rPr>
              <a:t>4) C - Destruction of the mind</a:t>
            </a:r>
          </a:p>
          <a:p>
            <a:pPr marL="0" indent="0">
              <a:buNone/>
            </a:pPr>
            <a:r>
              <a:rPr lang="en-US" dirty="0">
                <a:solidFill>
                  <a:srgbClr val="002060"/>
                </a:solidFill>
              </a:rPr>
              <a:t>5) D - </a:t>
            </a:r>
            <a:r>
              <a:rPr lang="en-US" dirty="0">
                <a:solidFill>
                  <a:srgbClr val="002060"/>
                </a:solidFill>
              </a:rPr>
              <a:t>Sanathana</a:t>
            </a:r>
            <a:r>
              <a:rPr lang="en-US" dirty="0">
                <a:solidFill>
                  <a:srgbClr val="002060"/>
                </a:solidFill>
              </a:rPr>
              <a:t> Dharma</a:t>
            </a:r>
          </a:p>
          <a:p>
            <a:pPr marL="0" indent="0">
              <a:buNone/>
            </a:pPr>
            <a:r>
              <a:rPr lang="en-US" dirty="0">
                <a:solidFill>
                  <a:srgbClr val="002060"/>
                </a:solidFill>
              </a:rPr>
              <a:t>6) B - Vedas and </a:t>
            </a:r>
            <a:r>
              <a:rPr lang="en-US" dirty="0">
                <a:solidFill>
                  <a:srgbClr val="002060"/>
                </a:solidFill>
              </a:rPr>
              <a:t>Sastras</a:t>
            </a:r>
            <a:endParaRPr lang="en-US" dirty="0">
              <a:solidFill>
                <a:srgbClr val="002060"/>
              </a:solidFill>
            </a:endParaRPr>
          </a:p>
          <a:p>
            <a:pPr marL="0" indent="0">
              <a:buNone/>
            </a:pPr>
            <a:r>
              <a:rPr lang="en-US" dirty="0">
                <a:solidFill>
                  <a:srgbClr val="002060"/>
                </a:solidFill>
              </a:rPr>
              <a:t>7) A - One who is the Eternal </a:t>
            </a:r>
            <a:r>
              <a:rPr lang="en-US" dirty="0" smtClean="0">
                <a:solidFill>
                  <a:srgbClr val="002060"/>
                </a:solidFill>
              </a:rPr>
              <a:t>Witness</a:t>
            </a:r>
          </a:p>
          <a:p>
            <a:pPr marL="0" indent="0">
              <a:buNone/>
            </a:pPr>
            <a:r>
              <a:rPr lang="en-US" dirty="0">
                <a:solidFill>
                  <a:srgbClr val="002060"/>
                </a:solidFill>
              </a:rPr>
              <a:t>8) D - Brahman</a:t>
            </a:r>
          </a:p>
          <a:p>
            <a:endParaRPr lang="en-US" dirty="0">
              <a:solidFill>
                <a:srgbClr val="002060"/>
              </a:solidFill>
            </a:endParaRPr>
          </a:p>
          <a:p>
            <a:pPr marL="457200" lvl="0" indent="-457200">
              <a:buFont typeface="+mj-lt"/>
              <a:buAutoNum type="arabicPeriod"/>
              <a:defRPr/>
            </a:pPr>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p:txBody>
      </p:sp>
      <p:sp>
        <p:nvSpPr>
          <p:cNvPr id="6" name="Content Placeholder 5"/>
          <p:cNvSpPr>
            <a:spLocks noGrp="1"/>
          </p:cNvSpPr>
          <p:nvPr>
            <p:ph sz="quarter" idx="14"/>
          </p:nvPr>
        </p:nvSpPr>
        <p:spPr>
          <a:xfrm>
            <a:off x="4800600" y="3639312"/>
            <a:ext cx="4114800" cy="3447288"/>
          </a:xfrm>
        </p:spPr>
        <p:txBody>
          <a:bodyPr>
            <a:normAutofit/>
          </a:bodyPr>
          <a:lstStyle/>
          <a:p>
            <a:pPr marL="0" indent="0">
              <a:spcBef>
                <a:spcPts val="0"/>
              </a:spcBef>
              <a:buNone/>
            </a:pPr>
            <a:r>
              <a:rPr lang="en-US" sz="2150" dirty="0" smtClean="0"/>
              <a:t>9</a:t>
            </a:r>
            <a:r>
              <a:rPr lang="en-US" sz="2150" dirty="0"/>
              <a:t>) A - “I” and “Mine” feelings</a:t>
            </a:r>
          </a:p>
          <a:p>
            <a:pPr marL="0" indent="0">
              <a:spcBef>
                <a:spcPts val="0"/>
              </a:spcBef>
              <a:buNone/>
            </a:pPr>
            <a:r>
              <a:rPr lang="en-US" sz="2150" dirty="0"/>
              <a:t>10) C - Body, </a:t>
            </a:r>
            <a:r>
              <a:rPr lang="en-US" sz="2150" dirty="0"/>
              <a:t>Jivi</a:t>
            </a:r>
            <a:r>
              <a:rPr lang="en-US" sz="2150" dirty="0"/>
              <a:t> (Soul</a:t>
            </a:r>
          </a:p>
          <a:p>
            <a:pPr marL="0" indent="0">
              <a:spcBef>
                <a:spcPts val="0"/>
              </a:spcBef>
              <a:buNone/>
            </a:pPr>
            <a:r>
              <a:rPr lang="en-US" sz="2150" dirty="0"/>
              <a:t>11) A - </a:t>
            </a:r>
            <a:r>
              <a:rPr lang="en-US" sz="2150" dirty="0"/>
              <a:t>Namasmarana</a:t>
            </a:r>
            <a:endParaRPr lang="en-US" sz="2150" dirty="0"/>
          </a:p>
          <a:p>
            <a:pPr marL="0" indent="0">
              <a:spcBef>
                <a:spcPts val="0"/>
              </a:spcBef>
              <a:buNone/>
            </a:pPr>
            <a:r>
              <a:rPr lang="en-US" sz="2150" dirty="0"/>
              <a:t>12) True</a:t>
            </a:r>
          </a:p>
          <a:p>
            <a:pPr marL="0" indent="0">
              <a:spcBef>
                <a:spcPts val="0"/>
              </a:spcBef>
              <a:buNone/>
            </a:pPr>
            <a:r>
              <a:rPr lang="en-US" sz="2150" dirty="0"/>
              <a:t>13) D - </a:t>
            </a:r>
            <a:r>
              <a:rPr lang="en-US" sz="2150" dirty="0"/>
              <a:t>Yagnam</a:t>
            </a:r>
            <a:endParaRPr lang="en-US" sz="2150" dirty="0"/>
          </a:p>
          <a:p>
            <a:pPr marL="0" indent="0">
              <a:spcBef>
                <a:spcPts val="0"/>
              </a:spcBef>
              <a:buNone/>
            </a:pPr>
            <a:r>
              <a:rPr lang="en-US" sz="2150" dirty="0"/>
              <a:t>14) D - All of the above</a:t>
            </a:r>
          </a:p>
          <a:p>
            <a:pPr marL="0" indent="0">
              <a:spcBef>
                <a:spcPts val="0"/>
              </a:spcBef>
              <a:buNone/>
            </a:pPr>
            <a:r>
              <a:rPr lang="en-US" sz="2150" dirty="0"/>
              <a:t>15) B - </a:t>
            </a:r>
            <a:r>
              <a:rPr lang="en-US" sz="2150" dirty="0"/>
              <a:t>Prema</a:t>
            </a:r>
            <a:r>
              <a:rPr lang="en-US" sz="2150" dirty="0"/>
              <a:t> (Love)</a:t>
            </a:r>
          </a:p>
        </p:txBody>
      </p:sp>
    </p:spTree>
    <p:extLst>
      <p:ext uri="{BB962C8B-B14F-4D97-AF65-F5344CB8AC3E}">
        <p14:creationId xmlns:p14="http://schemas.microsoft.com/office/powerpoint/2010/main" val="245427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2060"/>
                </a:solidFill>
              </a:rPr>
              <a:t>Finish with </a:t>
            </a:r>
            <a:br>
              <a:rPr lang="en-US" dirty="0" smtClean="0">
                <a:solidFill>
                  <a:srgbClr val="002060"/>
                </a:solidFill>
              </a:rPr>
            </a:br>
            <a:r>
              <a:rPr lang="en-US" dirty="0" smtClean="0">
                <a:solidFill>
                  <a:srgbClr val="002060"/>
                </a:solidFill>
              </a:rPr>
              <a:t>Om Shanti Shanti Shantih.</a:t>
            </a:r>
            <a:endParaRPr lang="en-US" dirty="0">
              <a:solidFill>
                <a:srgbClr val="002060"/>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5" y="2743200"/>
            <a:ext cx="27146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2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92904"/>
            <a:ext cx="7408333" cy="3450696"/>
          </a:xfrm>
        </p:spPr>
        <p:txBody>
          <a:bodyPr>
            <a:noAutofit/>
          </a:bodyPr>
          <a:lstStyle/>
          <a:p>
            <a:r>
              <a:rPr lang="en-US" sz="2800" dirty="0" smtClean="0">
                <a:solidFill>
                  <a:srgbClr val="002060"/>
                </a:solidFill>
              </a:rPr>
              <a:t>Purpose</a:t>
            </a:r>
          </a:p>
          <a:p>
            <a:r>
              <a:rPr lang="en-US" sz="2800" dirty="0" smtClean="0">
                <a:solidFill>
                  <a:srgbClr val="002060"/>
                </a:solidFill>
              </a:rPr>
              <a:t>Materials</a:t>
            </a:r>
          </a:p>
          <a:p>
            <a:r>
              <a:rPr lang="en-US" sz="2800" dirty="0" smtClean="0">
                <a:solidFill>
                  <a:srgbClr val="002060"/>
                </a:solidFill>
              </a:rPr>
              <a:t>Video</a:t>
            </a:r>
          </a:p>
          <a:p>
            <a:r>
              <a:rPr lang="en-US" sz="2800" dirty="0" smtClean="0">
                <a:solidFill>
                  <a:srgbClr val="002060"/>
                </a:solidFill>
              </a:rPr>
              <a:t>Opening Meditation</a:t>
            </a:r>
          </a:p>
          <a:p>
            <a:r>
              <a:rPr lang="en-US" sz="2800" dirty="0" smtClean="0">
                <a:solidFill>
                  <a:srgbClr val="002060"/>
                </a:solidFill>
              </a:rPr>
              <a:t>Digging Deeper</a:t>
            </a:r>
          </a:p>
          <a:p>
            <a:r>
              <a:rPr lang="en-US" sz="2800" dirty="0" smtClean="0">
                <a:solidFill>
                  <a:srgbClr val="002060"/>
                </a:solidFill>
              </a:rPr>
              <a:t>Activity</a:t>
            </a:r>
          </a:p>
          <a:p>
            <a:r>
              <a:rPr lang="en-US" sz="2800" dirty="0" smtClean="0">
                <a:solidFill>
                  <a:srgbClr val="002060"/>
                </a:solidFill>
              </a:rPr>
              <a:t>Scenarios</a:t>
            </a:r>
          </a:p>
          <a:p>
            <a:r>
              <a:rPr lang="en-US" sz="2800" dirty="0" smtClean="0">
                <a:solidFill>
                  <a:srgbClr val="002060"/>
                </a:solidFill>
              </a:rPr>
              <a:t>Answers to </a:t>
            </a:r>
            <a:r>
              <a:rPr lang="en-US" sz="2800" dirty="0" smtClean="0">
                <a:solidFill>
                  <a:srgbClr val="002060"/>
                </a:solidFill>
              </a:rPr>
              <a:t>Prema</a:t>
            </a:r>
            <a:r>
              <a:rPr lang="en-US" sz="2800" dirty="0" smtClean="0">
                <a:solidFill>
                  <a:srgbClr val="002060"/>
                </a:solidFill>
              </a:rPr>
              <a:t> </a:t>
            </a:r>
            <a:r>
              <a:rPr lang="en-US" sz="2800" dirty="0" smtClean="0">
                <a:solidFill>
                  <a:srgbClr val="002060"/>
                </a:solidFill>
              </a:rPr>
              <a:t>Vahini</a:t>
            </a:r>
            <a:r>
              <a:rPr lang="en-US" sz="2800" dirty="0" smtClean="0">
                <a:solidFill>
                  <a:srgbClr val="002060"/>
                </a:solidFill>
              </a:rPr>
              <a:t> Chaps 16-23</a:t>
            </a:r>
          </a:p>
        </p:txBody>
      </p:sp>
      <p:sp>
        <p:nvSpPr>
          <p:cNvPr id="3" name="Title 2"/>
          <p:cNvSpPr>
            <a:spLocks noGrp="1"/>
          </p:cNvSpPr>
          <p:nvPr>
            <p:ph type="title"/>
          </p:nvPr>
        </p:nvSpPr>
        <p:spPr/>
        <p:txBody>
          <a:bodyPr/>
          <a:lstStyle/>
          <a:p>
            <a:r>
              <a:rPr lang="en-US" b="1" dirty="0" smtClean="0">
                <a:solidFill>
                  <a:srgbClr val="002060"/>
                </a:solidFill>
              </a:rPr>
              <a:t>Agenda</a:t>
            </a:r>
            <a:endParaRPr lang="en-US" b="1" dirty="0">
              <a:solidFill>
                <a:srgbClr val="002060"/>
              </a:solidFill>
            </a:endParaRPr>
          </a:p>
        </p:txBody>
      </p:sp>
    </p:spTree>
    <p:extLst>
      <p:ext uri="{BB962C8B-B14F-4D97-AF65-F5344CB8AC3E}">
        <p14:creationId xmlns:p14="http://schemas.microsoft.com/office/powerpoint/2010/main" val="93866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675467"/>
            <a:ext cx="8458200" cy="3450696"/>
          </a:xfrm>
        </p:spPr>
        <p:txBody>
          <a:bodyPr>
            <a:normAutofit/>
          </a:bodyPr>
          <a:lstStyle/>
          <a:p>
            <a:pPr marL="0" indent="0">
              <a:buNone/>
            </a:pPr>
            <a:r>
              <a:rPr lang="en-US" dirty="0">
                <a:solidFill>
                  <a:srgbClr val="002060"/>
                </a:solidFill>
              </a:rPr>
              <a:t>1) Delve into the true meaning of self-sacrifice </a:t>
            </a:r>
          </a:p>
          <a:p>
            <a:pPr marL="0" indent="0">
              <a:buNone/>
            </a:pPr>
            <a:r>
              <a:rPr lang="en-US" dirty="0">
                <a:solidFill>
                  <a:srgbClr val="002060"/>
                </a:solidFill>
              </a:rPr>
              <a:t>2) Learn to embed and practice self-sacrifice in our daily </a:t>
            </a:r>
            <a:r>
              <a:rPr lang="en-US" dirty="0" smtClean="0">
                <a:solidFill>
                  <a:srgbClr val="002060"/>
                </a:solidFill>
              </a:rPr>
              <a:t>lives</a:t>
            </a:r>
          </a:p>
          <a:p>
            <a:pPr marL="0" indent="0">
              <a:buNone/>
            </a:pPr>
            <a:r>
              <a:rPr lang="en-US" dirty="0" smtClean="0">
                <a:solidFill>
                  <a:srgbClr val="002060"/>
                </a:solidFill>
              </a:rPr>
              <a:t>3</a:t>
            </a:r>
            <a:r>
              <a:rPr lang="en-US" dirty="0">
                <a:solidFill>
                  <a:srgbClr val="002060"/>
                </a:solidFill>
              </a:rPr>
              <a:t>) Understand how self-confidence and self-satisfaction lead </a:t>
            </a:r>
            <a:r>
              <a:rPr lang="en-US" dirty="0" smtClean="0">
                <a:solidFill>
                  <a:srgbClr val="002060"/>
                </a:solidFill>
              </a:rPr>
              <a:t>            to self-sacrifice</a:t>
            </a:r>
          </a:p>
          <a:p>
            <a:pPr marL="301943" lvl="1" indent="0">
              <a:buNone/>
            </a:pPr>
            <a:endParaRPr lang="en-US" dirty="0">
              <a:solidFill>
                <a:srgbClr val="002060"/>
              </a:solidFill>
            </a:endParaRPr>
          </a:p>
          <a:p>
            <a:pPr marL="0" lvl="1" indent="0">
              <a:buNone/>
            </a:pPr>
            <a:r>
              <a:rPr lang="en-US" dirty="0" smtClean="0">
                <a:solidFill>
                  <a:srgbClr val="002060"/>
                </a:solidFill>
              </a:rPr>
              <a:t>*</a:t>
            </a:r>
            <a:r>
              <a:rPr lang="en-US" dirty="0">
                <a:solidFill>
                  <a:srgbClr val="002060"/>
                </a:solidFill>
              </a:rPr>
              <a:t>Read </a:t>
            </a:r>
            <a:r>
              <a:rPr lang="en-US" dirty="0">
                <a:solidFill>
                  <a:srgbClr val="C00000"/>
                </a:solidFill>
              </a:rPr>
              <a:t>Page 1</a:t>
            </a:r>
            <a:r>
              <a:rPr lang="en-US" dirty="0">
                <a:solidFill>
                  <a:srgbClr val="002060"/>
                </a:solidFill>
              </a:rPr>
              <a:t> of the newsletter document now to </a:t>
            </a:r>
            <a:r>
              <a:rPr lang="en-US" dirty="0" smtClean="0">
                <a:solidFill>
                  <a:srgbClr val="002060"/>
                </a:solidFill>
              </a:rPr>
              <a:t>understand the purpose of this study circle further and to find </a:t>
            </a:r>
            <a:r>
              <a:rPr lang="en-US" dirty="0">
                <a:solidFill>
                  <a:srgbClr val="002060"/>
                </a:solidFill>
              </a:rPr>
              <a:t>out how </a:t>
            </a:r>
            <a:r>
              <a:rPr lang="en-US" dirty="0" smtClean="0">
                <a:solidFill>
                  <a:srgbClr val="002060"/>
                </a:solidFill>
              </a:rPr>
              <a:t>our Swami </a:t>
            </a:r>
            <a:r>
              <a:rPr lang="en-US" dirty="0">
                <a:solidFill>
                  <a:srgbClr val="002060"/>
                </a:solidFill>
              </a:rPr>
              <a:t>is an epitome of Self-Sacrifice!</a:t>
            </a:r>
          </a:p>
          <a:p>
            <a:pPr marL="301943" lvl="1" indent="0">
              <a:buNone/>
            </a:pPr>
            <a:endParaRPr lang="en-US" dirty="0" smtClean="0">
              <a:solidFill>
                <a:srgbClr val="002060"/>
              </a:solidFill>
            </a:endParaRPr>
          </a:p>
          <a:p>
            <a:pPr marL="0" indent="0">
              <a:spcBef>
                <a:spcPts val="1800"/>
              </a:spcBef>
              <a:buNone/>
            </a:pPr>
            <a:endParaRPr lang="en-US" dirty="0" smtClean="0"/>
          </a:p>
        </p:txBody>
      </p:sp>
      <p:sp>
        <p:nvSpPr>
          <p:cNvPr id="3" name="Title 2"/>
          <p:cNvSpPr>
            <a:spLocks noGrp="1"/>
          </p:cNvSpPr>
          <p:nvPr>
            <p:ph type="title"/>
          </p:nvPr>
        </p:nvSpPr>
        <p:spPr/>
        <p:txBody>
          <a:bodyPr/>
          <a:lstStyle/>
          <a:p>
            <a:r>
              <a:rPr lang="en-US" b="1" dirty="0" smtClean="0">
                <a:solidFill>
                  <a:srgbClr val="002060"/>
                </a:solidFill>
              </a:rPr>
              <a:t>Purpose of Study Circle</a:t>
            </a:r>
            <a:endParaRPr lang="en-US" b="1" dirty="0">
              <a:solidFill>
                <a:srgbClr val="002060"/>
              </a:solidFill>
            </a:endParaRPr>
          </a:p>
        </p:txBody>
      </p:sp>
    </p:spTree>
    <p:extLst>
      <p:ext uri="{BB962C8B-B14F-4D97-AF65-F5344CB8AC3E}">
        <p14:creationId xmlns:p14="http://schemas.microsoft.com/office/powerpoint/2010/main" val="2190826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75467"/>
            <a:ext cx="8534399" cy="3450696"/>
          </a:xfrm>
        </p:spPr>
        <p:txBody>
          <a:bodyPr/>
          <a:lstStyle/>
          <a:p>
            <a:pPr marL="0" lvl="0" indent="0">
              <a:buNone/>
            </a:pPr>
            <a:r>
              <a:rPr lang="en-US" dirty="0" smtClean="0">
                <a:solidFill>
                  <a:srgbClr val="002060"/>
                </a:solidFill>
              </a:rPr>
              <a:t>1. Copy </a:t>
            </a:r>
            <a:r>
              <a:rPr lang="en-US" dirty="0">
                <a:solidFill>
                  <a:srgbClr val="002060"/>
                </a:solidFill>
              </a:rPr>
              <a:t>of the newsletter document (to refer to during the study circle</a:t>
            </a:r>
            <a:r>
              <a:rPr lang="en-US" dirty="0" smtClean="0">
                <a:solidFill>
                  <a:srgbClr val="002060"/>
                </a:solidFill>
              </a:rPr>
              <a:t>).</a:t>
            </a:r>
            <a:endParaRPr lang="en-US" dirty="0">
              <a:solidFill>
                <a:srgbClr val="002060"/>
              </a:solidFill>
            </a:endParaRPr>
          </a:p>
          <a:p>
            <a:pPr marL="0" lvl="0" indent="0">
              <a:buNone/>
            </a:pPr>
            <a:r>
              <a:rPr lang="en-US" dirty="0" smtClean="0">
                <a:solidFill>
                  <a:srgbClr val="002060"/>
                </a:solidFill>
              </a:rPr>
              <a:t>2. Papers</a:t>
            </a:r>
            <a:r>
              <a:rPr lang="en-US" dirty="0">
                <a:solidFill>
                  <a:srgbClr val="002060"/>
                </a:solidFill>
              </a:rPr>
              <a:t>, pens/pencils, some form of coloring utensils (for YAs to use for activities in the newsletter and study circle</a:t>
            </a:r>
            <a:r>
              <a:rPr lang="en-US" dirty="0" smtClean="0">
                <a:solidFill>
                  <a:srgbClr val="002060"/>
                </a:solidFill>
              </a:rPr>
              <a:t>).</a:t>
            </a:r>
            <a:endParaRPr lang="en-US" dirty="0">
              <a:solidFill>
                <a:srgbClr val="002060"/>
              </a:solidFill>
            </a:endParaRPr>
          </a:p>
          <a:p>
            <a:pPr marL="0" lvl="0" indent="0">
              <a:buNone/>
            </a:pPr>
            <a:r>
              <a:rPr lang="en-US" dirty="0" smtClean="0">
                <a:solidFill>
                  <a:srgbClr val="002060"/>
                </a:solidFill>
              </a:rPr>
              <a:t>3. Ability </a:t>
            </a:r>
            <a:r>
              <a:rPr lang="en-US" dirty="0">
                <a:solidFill>
                  <a:srgbClr val="002060"/>
                </a:solidFill>
              </a:rPr>
              <a:t>to play a </a:t>
            </a:r>
            <a:r>
              <a:rPr lang="en-US" dirty="0" smtClean="0">
                <a:solidFill>
                  <a:srgbClr val="002060"/>
                </a:solidFill>
              </a:rPr>
              <a:t>YouTube </a:t>
            </a:r>
            <a:r>
              <a:rPr lang="en-US" dirty="0">
                <a:solidFill>
                  <a:srgbClr val="002060"/>
                </a:solidFill>
              </a:rPr>
              <a:t>video and meditation audio recording (internet, computer, </a:t>
            </a:r>
            <a:r>
              <a:rPr lang="en-US" dirty="0" smtClean="0">
                <a:solidFill>
                  <a:srgbClr val="002060"/>
                </a:solidFill>
              </a:rPr>
              <a:t>etc.).</a:t>
            </a:r>
            <a:endParaRPr lang="en-US" dirty="0">
              <a:solidFill>
                <a:srgbClr val="002060"/>
              </a:solidFill>
            </a:endParaRPr>
          </a:p>
          <a:p>
            <a:endParaRPr lang="en-US" dirty="0">
              <a:solidFill>
                <a:srgbClr val="002060"/>
              </a:solidFill>
            </a:endParaRPr>
          </a:p>
        </p:txBody>
      </p:sp>
      <p:sp>
        <p:nvSpPr>
          <p:cNvPr id="3" name="Title 2"/>
          <p:cNvSpPr>
            <a:spLocks noGrp="1"/>
          </p:cNvSpPr>
          <p:nvPr>
            <p:ph type="title"/>
          </p:nvPr>
        </p:nvSpPr>
        <p:spPr/>
        <p:txBody>
          <a:bodyPr>
            <a:normAutofit fontScale="90000"/>
          </a:bodyPr>
          <a:lstStyle/>
          <a:p>
            <a:r>
              <a:rPr lang="en-US" b="1" dirty="0" smtClean="0">
                <a:solidFill>
                  <a:srgbClr val="002060"/>
                </a:solidFill>
              </a:rPr>
              <a:t>Materials needed for the study circle</a:t>
            </a:r>
            <a:endParaRPr lang="en-US" b="1" dirty="0">
              <a:solidFill>
                <a:srgbClr val="002060"/>
              </a:solidFill>
            </a:endParaRPr>
          </a:p>
        </p:txBody>
      </p:sp>
    </p:spTree>
    <p:extLst>
      <p:ext uri="{BB962C8B-B14F-4D97-AF65-F5344CB8AC3E}">
        <p14:creationId xmlns:p14="http://schemas.microsoft.com/office/powerpoint/2010/main" val="378377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569104"/>
            <a:ext cx="8881533" cy="4517496"/>
          </a:xfrm>
        </p:spPr>
        <p:txBody>
          <a:bodyPr>
            <a:noAutofit/>
          </a:bodyPr>
          <a:lstStyle/>
          <a:p>
            <a:pPr algn="ctr">
              <a:spcBef>
                <a:spcPts val="1200"/>
              </a:spcBef>
            </a:pPr>
            <a:r>
              <a:rPr lang="en-US" dirty="0">
                <a:solidFill>
                  <a:srgbClr val="002060"/>
                </a:solidFill>
              </a:rPr>
              <a:t>Nature is a great example of self-sacrifice.  Each particle of this universe gives up itself for a larger good.  Watch this short video clip to admire the sacrifice deeply embedded in the creation of the cosmic one. </a:t>
            </a:r>
            <a:endParaRPr lang="en-US" dirty="0" smtClean="0">
              <a:solidFill>
                <a:srgbClr val="002060"/>
              </a:solidFill>
            </a:endParaRPr>
          </a:p>
          <a:p>
            <a:pPr marL="0" indent="0" algn="ctr">
              <a:spcBef>
                <a:spcPts val="1200"/>
              </a:spcBef>
              <a:buNone/>
            </a:pPr>
            <a:r>
              <a:rPr lang="en-US" sz="2000" u="sng" dirty="0" smtClean="0">
                <a:solidFill>
                  <a:srgbClr val="002060"/>
                </a:solidFill>
                <a:hlinkClick r:id="rId3"/>
              </a:rPr>
              <a:t>http</a:t>
            </a:r>
            <a:r>
              <a:rPr lang="en-US" sz="2000" u="sng" dirty="0">
                <a:solidFill>
                  <a:srgbClr val="002060"/>
                </a:solidFill>
                <a:hlinkClick r:id="rId3"/>
              </a:rPr>
              <a:t>://</a:t>
            </a:r>
            <a:r>
              <a:rPr lang="en-US" sz="2000" u="sng" dirty="0" smtClean="0">
                <a:solidFill>
                  <a:srgbClr val="002060"/>
                </a:solidFill>
                <a:hlinkClick r:id="rId3"/>
              </a:rPr>
              <a:t>www.youtube.com/watch?v=wIIBbPEo8NY</a:t>
            </a:r>
            <a:endParaRPr lang="en-US" sz="2000" u="sng" dirty="0" smtClean="0">
              <a:solidFill>
                <a:srgbClr val="002060"/>
              </a:solidFill>
            </a:endParaRPr>
          </a:p>
          <a:p>
            <a:pPr>
              <a:spcBef>
                <a:spcPts val="1200"/>
              </a:spcBef>
            </a:pPr>
            <a:endParaRPr lang="en-US" u="sng" dirty="0">
              <a:solidFill>
                <a:srgbClr val="002060"/>
              </a:solidFill>
            </a:endParaRPr>
          </a:p>
          <a:p>
            <a:pPr>
              <a:spcBef>
                <a:spcPts val="1200"/>
              </a:spcBef>
            </a:pPr>
            <a:endParaRPr lang="en-US" dirty="0">
              <a:solidFill>
                <a:srgbClr val="002060"/>
              </a:solidFill>
            </a:endParaRPr>
          </a:p>
        </p:txBody>
      </p:sp>
      <p:sp>
        <p:nvSpPr>
          <p:cNvPr id="3" name="Title 2"/>
          <p:cNvSpPr>
            <a:spLocks noGrp="1"/>
          </p:cNvSpPr>
          <p:nvPr>
            <p:ph type="title"/>
          </p:nvPr>
        </p:nvSpPr>
        <p:spPr/>
        <p:txBody>
          <a:bodyPr>
            <a:normAutofit/>
          </a:bodyPr>
          <a:lstStyle/>
          <a:p>
            <a:r>
              <a:rPr lang="en-US" b="1" dirty="0" smtClean="0">
                <a:solidFill>
                  <a:srgbClr val="002060"/>
                </a:solidFill>
              </a:rPr>
              <a:t>Video</a:t>
            </a:r>
            <a:endParaRPr lang="en-US" b="1" dirty="0">
              <a:solidFill>
                <a:srgbClr val="002060"/>
              </a:solidFill>
            </a:endParaRPr>
          </a:p>
        </p:txBody>
      </p:sp>
      <p:pic>
        <p:nvPicPr>
          <p:cNvPr id="1028" name="Picture 4" descr="http://www.genengnews.com/media/images/AnalysisAndInsight/April15_2012_31456368_PurpleCellsFloating_FlowCytometryFromAssayJournal1992397013.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71964"/>
          <a:stretch/>
        </p:blipFill>
        <p:spPr bwMode="auto">
          <a:xfrm>
            <a:off x="381000" y="4572000"/>
            <a:ext cx="8382000" cy="18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00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2743200"/>
            <a:ext cx="8382000" cy="3657600"/>
          </a:xfrm>
        </p:spPr>
        <p:txBody>
          <a:bodyPr>
            <a:normAutofit fontScale="92500"/>
          </a:bodyPr>
          <a:lstStyle/>
          <a:p>
            <a:pPr marL="0" indent="0">
              <a:spcBef>
                <a:spcPts val="0"/>
              </a:spcBef>
              <a:buNone/>
            </a:pPr>
            <a:r>
              <a:rPr lang="en-US" dirty="0">
                <a:solidFill>
                  <a:srgbClr val="002060"/>
                </a:solidFill>
              </a:rPr>
              <a:t>“...Man is the zenith of creation   But </a:t>
            </a:r>
            <a:r>
              <a:rPr lang="en-US" dirty="0" smtClean="0">
                <a:solidFill>
                  <a:srgbClr val="002060"/>
                </a:solidFill>
              </a:rPr>
              <a:t>that </a:t>
            </a:r>
            <a:r>
              <a:rPr lang="en-US" dirty="0">
                <a:solidFill>
                  <a:srgbClr val="002060"/>
                </a:solidFill>
              </a:rPr>
              <a:t>speck of </a:t>
            </a:r>
            <a:r>
              <a:rPr lang="en-US" dirty="0">
                <a:solidFill>
                  <a:srgbClr val="002060"/>
                </a:solidFill>
              </a:rPr>
              <a:t>Chaithanya</a:t>
            </a:r>
            <a:r>
              <a:rPr lang="en-US" dirty="0">
                <a:solidFill>
                  <a:srgbClr val="002060"/>
                </a:solidFill>
              </a:rPr>
              <a:t> or </a:t>
            </a:r>
            <a:r>
              <a:rPr lang="en-US" dirty="0" smtClean="0">
                <a:solidFill>
                  <a:srgbClr val="002060"/>
                </a:solidFill>
              </a:rPr>
              <a:t>Life- </a:t>
            </a:r>
            <a:r>
              <a:rPr lang="en-US" dirty="0">
                <a:solidFill>
                  <a:srgbClr val="002060"/>
                </a:solidFill>
              </a:rPr>
              <a:t>Consciousness won through. </a:t>
            </a:r>
            <a:r>
              <a:rPr lang="en-US" dirty="0" smtClean="0">
                <a:solidFill>
                  <a:srgbClr val="002060"/>
                </a:solidFill>
              </a:rPr>
              <a:t>Sheer  intelligence</a:t>
            </a:r>
            <a:r>
              <a:rPr lang="en-US" dirty="0">
                <a:solidFill>
                  <a:srgbClr val="002060"/>
                </a:solidFill>
              </a:rPr>
              <a:t>, adaptability and </a:t>
            </a:r>
            <a:r>
              <a:rPr lang="en-US" dirty="0" smtClean="0">
                <a:solidFill>
                  <a:srgbClr val="002060"/>
                </a:solidFill>
              </a:rPr>
              <a:t> perseverance </a:t>
            </a:r>
            <a:r>
              <a:rPr lang="en-US" dirty="0">
                <a:solidFill>
                  <a:srgbClr val="002060"/>
                </a:solidFill>
              </a:rPr>
              <a:t>in 'willing' to live </a:t>
            </a:r>
            <a:r>
              <a:rPr lang="en-US" dirty="0" smtClean="0">
                <a:solidFill>
                  <a:srgbClr val="002060"/>
                </a:solidFill>
              </a:rPr>
              <a:t>helped it </a:t>
            </a:r>
            <a:r>
              <a:rPr lang="en-US" dirty="0">
                <a:solidFill>
                  <a:srgbClr val="002060"/>
                </a:solidFill>
              </a:rPr>
              <a:t>to defeat the mortal </a:t>
            </a:r>
            <a:r>
              <a:rPr lang="en-US" dirty="0" smtClean="0">
                <a:solidFill>
                  <a:srgbClr val="002060"/>
                </a:solidFill>
              </a:rPr>
              <a:t>fury of the  elements. By the </a:t>
            </a:r>
            <a:r>
              <a:rPr lang="en-US" dirty="0" smtClean="0">
                <a:solidFill>
                  <a:srgbClr val="002060"/>
                </a:solidFill>
              </a:rPr>
              <a:t>unfolding </a:t>
            </a:r>
            <a:r>
              <a:rPr lang="en-US" dirty="0" smtClean="0">
                <a:solidFill>
                  <a:srgbClr val="002060"/>
                </a:solidFill>
              </a:rPr>
              <a:t>of that  </a:t>
            </a:r>
            <a:r>
              <a:rPr lang="en-US" dirty="0" smtClean="0">
                <a:solidFill>
                  <a:srgbClr val="002060"/>
                </a:solidFill>
              </a:rPr>
              <a:t>Chaithanya</a:t>
            </a:r>
            <a:r>
              <a:rPr lang="en-US" dirty="0" smtClean="0">
                <a:solidFill>
                  <a:srgbClr val="002060"/>
                </a:solidFill>
              </a:rPr>
              <a:t>, the amoeba blossomed into </a:t>
            </a:r>
            <a:r>
              <a:rPr lang="en-US" dirty="0">
                <a:solidFill>
                  <a:srgbClr val="002060"/>
                </a:solidFill>
              </a:rPr>
              <a:t>various species of living beings, gigantic and </a:t>
            </a:r>
            <a:r>
              <a:rPr lang="en-US" dirty="0" smtClean="0">
                <a:solidFill>
                  <a:srgbClr val="002060"/>
                </a:solidFill>
              </a:rPr>
              <a:t>microscopic</a:t>
            </a:r>
            <a:r>
              <a:rPr lang="en-US" dirty="0">
                <a:solidFill>
                  <a:srgbClr val="002060"/>
                </a:solidFill>
              </a:rPr>
              <a:t>; at last, it grew into man; in man, it bore </a:t>
            </a:r>
            <a:r>
              <a:rPr lang="en-US" dirty="0" smtClean="0">
                <a:solidFill>
                  <a:srgbClr val="002060"/>
                </a:solidFill>
              </a:rPr>
              <a:t>fruit </a:t>
            </a:r>
            <a:r>
              <a:rPr lang="en-US" dirty="0">
                <a:solidFill>
                  <a:srgbClr val="002060"/>
                </a:solidFill>
              </a:rPr>
              <a:t>as  goodness and virtue, sympathy and sacrifice, </a:t>
            </a:r>
            <a:r>
              <a:rPr lang="en-US" dirty="0" smtClean="0">
                <a:solidFill>
                  <a:srgbClr val="002060"/>
                </a:solidFill>
              </a:rPr>
              <a:t>oratory </a:t>
            </a:r>
            <a:r>
              <a:rPr lang="en-US" dirty="0">
                <a:solidFill>
                  <a:srgbClr val="002060"/>
                </a:solidFill>
              </a:rPr>
              <a:t>and music, song and dance, scholarship and </a:t>
            </a:r>
            <a:r>
              <a:rPr lang="en-US" dirty="0" smtClean="0">
                <a:solidFill>
                  <a:srgbClr val="002060"/>
                </a:solidFill>
              </a:rPr>
              <a:t>sadhana</a:t>
            </a:r>
            <a:r>
              <a:rPr lang="en-US" dirty="0" smtClean="0">
                <a:solidFill>
                  <a:srgbClr val="002060"/>
                </a:solidFill>
              </a:rPr>
              <a:t>, </a:t>
            </a:r>
            <a:r>
              <a:rPr lang="en-US" dirty="0">
                <a:solidFill>
                  <a:srgbClr val="002060"/>
                </a:solidFill>
              </a:rPr>
              <a:t>martyrdom and sainthood, and as </a:t>
            </a:r>
            <a:r>
              <a:rPr lang="en-US" dirty="0" smtClean="0">
                <a:solidFill>
                  <a:srgbClr val="002060"/>
                </a:solidFill>
              </a:rPr>
              <a:t>repositories </a:t>
            </a:r>
            <a:r>
              <a:rPr lang="en-US" dirty="0">
                <a:solidFill>
                  <a:srgbClr val="002060"/>
                </a:solidFill>
              </a:rPr>
              <a:t>of Divinity; nay, even divine </a:t>
            </a:r>
            <a:r>
              <a:rPr lang="en-US" dirty="0" smtClean="0">
                <a:solidFill>
                  <a:srgbClr val="002060"/>
                </a:solidFill>
              </a:rPr>
              <a:t>Manifestations </a:t>
            </a:r>
            <a:r>
              <a:rPr lang="en-US" dirty="0">
                <a:solidFill>
                  <a:srgbClr val="002060"/>
                </a:solidFill>
              </a:rPr>
              <a:t>assumed the human form.”</a:t>
            </a:r>
            <a:r>
              <a:rPr lang="en-US" i="1" dirty="0">
                <a:solidFill>
                  <a:srgbClr val="002060"/>
                </a:solidFill>
              </a:rPr>
              <a:t> - SSS </a:t>
            </a:r>
            <a:r>
              <a:rPr lang="en-US" i="1" dirty="0">
                <a:solidFill>
                  <a:srgbClr val="002060"/>
                </a:solidFill>
              </a:rPr>
              <a:t>vol</a:t>
            </a:r>
            <a:r>
              <a:rPr lang="en-US" i="1" dirty="0">
                <a:solidFill>
                  <a:srgbClr val="002060"/>
                </a:solidFill>
              </a:rPr>
              <a:t> 6</a:t>
            </a:r>
          </a:p>
          <a:p>
            <a:endParaRPr lang="en-US" dirty="0"/>
          </a:p>
        </p:txBody>
      </p:sp>
      <p:sp>
        <p:nvSpPr>
          <p:cNvPr id="3" name="Title 2"/>
          <p:cNvSpPr>
            <a:spLocks noGrp="1"/>
          </p:cNvSpPr>
          <p:nvPr>
            <p:ph type="title"/>
          </p:nvPr>
        </p:nvSpPr>
        <p:spPr>
          <a:xfrm>
            <a:off x="-850900" y="381000"/>
            <a:ext cx="8229600" cy="1252728"/>
          </a:xfrm>
        </p:spPr>
        <p:txBody>
          <a:bodyPr>
            <a:normAutofit/>
          </a:bodyPr>
          <a:lstStyle/>
          <a:p>
            <a:r>
              <a:rPr lang="en-US" b="1" dirty="0" smtClean="0">
                <a:solidFill>
                  <a:srgbClr val="002060"/>
                </a:solidFill>
              </a:rPr>
              <a:t>Video:  Follow Up Quote</a:t>
            </a:r>
            <a:endParaRPr lang="en-US" b="1" dirty="0">
              <a:solidFill>
                <a:srgbClr val="002060"/>
              </a:solidFill>
            </a:endParaRPr>
          </a:p>
        </p:txBody>
      </p:sp>
      <p:pic>
        <p:nvPicPr>
          <p:cNvPr id="6" name="Picture 2" descr="http://www.harunyahya.com/image/Darwinism_refuted/331_atom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1"/>
            <a:ext cx="248092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72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743200"/>
            <a:ext cx="8881533" cy="4517496"/>
          </a:xfrm>
        </p:spPr>
        <p:txBody>
          <a:bodyPr>
            <a:noAutofit/>
          </a:bodyPr>
          <a:lstStyle/>
          <a:p>
            <a:pPr marL="0" indent="0">
              <a:buNone/>
            </a:pPr>
            <a:r>
              <a:rPr lang="en-US" u="sng" dirty="0" smtClean="0">
                <a:solidFill>
                  <a:srgbClr val="002060"/>
                </a:solidFill>
              </a:rPr>
              <a:t>Introduction to Meditation:</a:t>
            </a:r>
          </a:p>
          <a:p>
            <a:pPr marL="0" indent="0">
              <a:buNone/>
            </a:pPr>
            <a:r>
              <a:rPr lang="en-US" dirty="0" smtClean="0">
                <a:solidFill>
                  <a:srgbClr val="002060"/>
                </a:solidFill>
              </a:rPr>
              <a:t>As </a:t>
            </a:r>
            <a:r>
              <a:rPr lang="en-US" dirty="0">
                <a:solidFill>
                  <a:srgbClr val="002060"/>
                </a:solidFill>
              </a:rPr>
              <a:t>this creation is occurring every moment on a cellular level, creation manifests itself on a macro level.  Take the example of a tree, God gives it the soil, sun, and water, the same soil, sun and water it gives to all plants.  The tree in turn gives oxygen to all beings.  This is the tree’s dharma.  It does not feel special because it is able to give oxygen, it is just doing is dharma in life with its special gifts from God to help sustain life by e</a:t>
            </a:r>
            <a:r>
              <a:rPr lang="en-US" dirty="0" smtClean="0">
                <a:solidFill>
                  <a:srgbClr val="002060"/>
                </a:solidFill>
              </a:rPr>
              <a:t>mitting </a:t>
            </a:r>
            <a:r>
              <a:rPr lang="en-US" dirty="0">
                <a:solidFill>
                  <a:srgbClr val="002060"/>
                </a:solidFill>
              </a:rPr>
              <a:t>oxygen.  </a:t>
            </a:r>
            <a:r>
              <a:rPr lang="en-US" b="1" dirty="0">
                <a:solidFill>
                  <a:srgbClr val="002060"/>
                </a:solidFill>
              </a:rPr>
              <a:t>Contemplate on the beauty and self-sacrifice of creation while performing </a:t>
            </a:r>
            <a:r>
              <a:rPr lang="en-US" b="1" dirty="0" smtClean="0">
                <a:solidFill>
                  <a:srgbClr val="002060"/>
                </a:solidFill>
              </a:rPr>
              <a:t>the meditation in the following slide.</a:t>
            </a:r>
            <a:endParaRPr lang="en-US" b="1" dirty="0">
              <a:solidFill>
                <a:srgbClr val="002060"/>
              </a:solidFill>
            </a:endParaRPr>
          </a:p>
          <a:p>
            <a:endParaRPr lang="en-US" sz="2800" dirty="0">
              <a:solidFill>
                <a:srgbClr val="002060"/>
              </a:solidFill>
            </a:endParaRPr>
          </a:p>
        </p:txBody>
      </p:sp>
      <p:sp>
        <p:nvSpPr>
          <p:cNvPr id="3" name="Title 2"/>
          <p:cNvSpPr>
            <a:spLocks noGrp="1"/>
          </p:cNvSpPr>
          <p:nvPr>
            <p:ph type="title"/>
          </p:nvPr>
        </p:nvSpPr>
        <p:spPr/>
        <p:txBody>
          <a:bodyPr>
            <a:normAutofit fontScale="90000"/>
          </a:bodyPr>
          <a:lstStyle/>
          <a:p>
            <a:pPr algn="r"/>
            <a:r>
              <a:rPr lang="en-US" b="1" dirty="0">
                <a:solidFill>
                  <a:srgbClr val="002060"/>
                </a:solidFill>
              </a:rPr>
              <a:t>Opening </a:t>
            </a:r>
            <a:r>
              <a:rPr lang="en-US" b="1" dirty="0" smtClean="0">
                <a:solidFill>
                  <a:srgbClr val="002060"/>
                </a:solidFill>
              </a:rPr>
              <a:t>meditation:</a:t>
            </a:r>
            <a:br>
              <a:rPr lang="en-US" b="1" dirty="0" smtClean="0">
                <a:solidFill>
                  <a:srgbClr val="002060"/>
                </a:solidFill>
              </a:rPr>
            </a:br>
            <a:r>
              <a:rPr lang="en-US" b="1" dirty="0" smtClean="0">
                <a:solidFill>
                  <a:srgbClr val="002060"/>
                </a:solidFill>
              </a:rPr>
              <a:t>Tree Meditation </a:t>
            </a:r>
            <a:endParaRPr lang="en-US" b="1" dirty="0">
              <a:solidFill>
                <a:srgbClr val="002060"/>
              </a:solidFill>
            </a:endParaRPr>
          </a:p>
        </p:txBody>
      </p:sp>
      <p:pic>
        <p:nvPicPr>
          <p:cNvPr id="5" name="Picture 2" descr="https://encrypted-tbn2.gstatic.com/images?q=tbn:ANd9GcT8JYSShnsCimzD405bM4BgwB49AVEZiC6mqZoJDbbM4riRWv5sG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7200" y="424413"/>
            <a:ext cx="2895600" cy="2318787"/>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3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38328"/>
            <a:ext cx="8534400" cy="1252728"/>
          </a:xfrm>
        </p:spPr>
        <p:txBody>
          <a:bodyPr>
            <a:normAutofit/>
          </a:bodyPr>
          <a:lstStyle/>
          <a:p>
            <a:r>
              <a:rPr lang="en-US" sz="4000" dirty="0" smtClean="0">
                <a:solidFill>
                  <a:srgbClr val="002060"/>
                </a:solidFill>
              </a:rPr>
              <a:t>Listen to Recording</a:t>
            </a:r>
            <a:endParaRPr lang="en-US" sz="4000" dirty="0">
              <a:solidFill>
                <a:srgbClr val="002060"/>
              </a:solidFill>
            </a:endParaRPr>
          </a:p>
        </p:txBody>
      </p:sp>
      <p:pic>
        <p:nvPicPr>
          <p:cNvPr id="5" name="Picture 2" descr="http://casnocha.com/images/2012/07/meditation-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997200"/>
            <a:ext cx="3526070" cy="2349500"/>
          </a:xfrm>
          <a:prstGeom prst="rect">
            <a:avLst/>
          </a:prstGeom>
          <a:noFill/>
          <a:effectLst>
            <a:outerShdw blurRad="952500" dist="50800" dir="5400000" algn="ctr" rotWithShape="0">
              <a:srgbClr val="000000">
                <a:alpha val="43137"/>
              </a:srgbClr>
            </a:outerShdw>
            <a:softEdge rad="215900"/>
          </a:effectLst>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381000" y="2340504"/>
            <a:ext cx="5029200" cy="4517496"/>
          </a:xfrm>
        </p:spPr>
        <p:txBody>
          <a:bodyPr>
            <a:noAutofit/>
          </a:bodyPr>
          <a:lstStyle/>
          <a:p>
            <a:r>
              <a:rPr lang="en-US" dirty="0" smtClean="0">
                <a:solidFill>
                  <a:srgbClr val="002060"/>
                </a:solidFill>
              </a:rPr>
              <a:t>Please play the audio file on </a:t>
            </a:r>
            <a:r>
              <a:rPr lang="en-US" dirty="0" smtClean="0">
                <a:solidFill>
                  <a:srgbClr val="002060"/>
                </a:solidFill>
                <a:hlinkClick r:id="rId3"/>
              </a:rPr>
              <a:t>www.saiyausa.net</a:t>
            </a:r>
            <a:r>
              <a:rPr lang="en-US" dirty="0" smtClean="0">
                <a:solidFill>
                  <a:srgbClr val="002060"/>
                </a:solidFill>
              </a:rPr>
              <a:t> for </a:t>
            </a:r>
            <a:r>
              <a:rPr lang="en-US" dirty="0">
                <a:solidFill>
                  <a:srgbClr val="002060"/>
                </a:solidFill>
              </a:rPr>
              <a:t>Meditation </a:t>
            </a:r>
            <a:r>
              <a:rPr lang="en-US" dirty="0" smtClean="0">
                <a:solidFill>
                  <a:srgbClr val="002060"/>
                </a:solidFill>
              </a:rPr>
              <a:t>recording.</a:t>
            </a:r>
          </a:p>
          <a:p>
            <a:endParaRPr lang="en-US" i="1" dirty="0" smtClean="0">
              <a:solidFill>
                <a:srgbClr val="002060"/>
              </a:solidFill>
            </a:endParaRPr>
          </a:p>
          <a:p>
            <a:r>
              <a:rPr lang="en-US" i="1" dirty="0" smtClean="0">
                <a:solidFill>
                  <a:srgbClr val="002060"/>
                </a:solidFill>
              </a:rPr>
              <a:t>Adapted </a:t>
            </a:r>
            <a:r>
              <a:rPr lang="en-US" i="1" dirty="0">
                <a:solidFill>
                  <a:srgbClr val="002060"/>
                </a:solidFill>
              </a:rPr>
              <a:t>from the tree meditation listed in Phyllis Krystal’s book - “Cutting the ties that bind”; chapter 7, pg. 45-48</a:t>
            </a:r>
            <a:r>
              <a:rPr lang="en-US" i="1" dirty="0" smtClean="0">
                <a:solidFill>
                  <a:srgbClr val="002060"/>
                </a:solidFill>
              </a:rPr>
              <a:t>.</a:t>
            </a:r>
            <a:endParaRPr lang="en-US" dirty="0">
              <a:solidFill>
                <a:srgbClr val="002060"/>
              </a:solidFill>
            </a:endParaRPr>
          </a:p>
          <a:p>
            <a:endParaRPr lang="en-US" sz="1500" dirty="0">
              <a:solidFill>
                <a:srgbClr val="002060"/>
              </a:solidFill>
            </a:endParaRPr>
          </a:p>
        </p:txBody>
      </p:sp>
    </p:spTree>
    <p:extLst>
      <p:ext uri="{BB962C8B-B14F-4D97-AF65-F5344CB8AC3E}">
        <p14:creationId xmlns:p14="http://schemas.microsoft.com/office/powerpoint/2010/main" val="11744868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eading a Spiritual Life&amp;#x0D;&amp;#x0A;&amp;quot;&quot;/&gt;&lt;property id=&quot;20307&quot; value=&quot;256&quot;/&gt;&lt;/object&gt;&lt;object type=&quot;3&quot; unique_id=&quot;10005&quot;&gt;&lt;property id=&quot;20148&quot; value=&quot;5&quot;/&gt;&lt;property id=&quot;20300&quot; value=&quot;Slide 2 - &amp;quot;It’s a supplemental doc!&amp;quot;&quot;/&gt;&lt;property id=&quot;20307&quot; value=&quot;277&quot;/&gt;&lt;/object&gt;&lt;object type=&quot;3&quot; unique_id=&quot;10006&quot;&gt;&lt;property id=&quot;20148&quot; value=&quot;5&quot;/&gt;&lt;property id=&quot;20300&quot; value=&quot;Slide 4 - &amp;quot;Purpose of Study Circle&amp;quot;&quot;/&gt;&lt;property id=&quot;20307&quot; value=&quot;257&quot;/&gt;&lt;/object&gt;&lt;object type=&quot;3&quot; unique_id=&quot;10007&quot;&gt;&lt;property id=&quot;20148&quot; value=&quot;5&quot;/&gt;&lt;property id=&quot;20300&quot; value=&quot;Slide 8 - &amp;quot;Opening meditation&amp;#x0D;&amp;#x0A;Tree Meditation &amp;quot;&quot;/&gt;&lt;property id=&quot;20307&quot; value=&quot;258&quot;/&gt;&lt;/object&gt;&lt;object type=&quot;3&quot; unique_id=&quot;10009&quot;&gt;&lt;property id=&quot;20148&quot; value=&quot;5&quot;/&gt;&lt;property id=&quot;20300&quot; value=&quot;Slide 10 - &amp;quot;&amp;#x0D;&amp;#x0A;&amp;#x0D;&amp;#x0A;Digging Deeper:&amp;#x0D;&amp;#x0A;What is Self-Sacrifice?&amp;quot;&quot;/&gt;&lt;property id=&quot;20307&quot; value=&quot;260&quot;/&gt;&lt;/object&gt;&lt;object type=&quot;3&quot; unique_id=&quot;10015&quot;&gt;&lt;property id=&quot;20148&quot; value=&quot;5&quot;/&gt;&lt;property id=&quot;20300&quot; value=&quot;Slide 18 - &amp;quot;Scenario 2&amp;quot;&quot;/&gt;&lt;property id=&quot;20307&quot; value=&quot;265&quot;/&gt;&lt;/object&gt;&lt;object type=&quot;3&quot; unique_id=&quot;10026&quot;&gt;&lt;property id=&quot;20148&quot; value=&quot;5&quot;/&gt;&lt;property id=&quot;20300&quot; value=&quot;Slide 22 - &amp;quot;Finish with &amp;#x0D;&amp;#x0A;Om Shanti Shanti Shantih.&amp;quot;&quot;/&gt;&lt;property id=&quot;20307&quot; value=&quot;284&quot;/&gt;&lt;/object&gt;&lt;object type=&quot;3&quot; unique_id=&quot;10027&quot;&gt;&lt;property id=&quot;20148&quot; value=&quot;5&quot;/&gt;&lt;property id=&quot;20300&quot; value=&quot;Slide 21 - &amp;quot;Independent Study: Prema Vahini&amp;quot;&quot;/&gt;&lt;property id=&quot;20307&quot; value=&quot;282&quot;/&gt;&lt;/object&gt;&lt;object type=&quot;3&quot; unique_id=&quot;10326&quot;&gt;&lt;property id=&quot;20148&quot; value=&quot;5&quot;/&gt;&lt;property id=&quot;20300&quot; value=&quot;Slide 3 - &amp;quot;      Overview&amp;quot;&quot;/&gt;&lt;property id=&quot;20307&quot; value=&quot;308&quot;/&gt;&lt;/object&gt;&lt;object type=&quot;3&quot; unique_id=&quot;10327&quot;&gt;&lt;property id=&quot;20148&quot; value=&quot;5&quot;/&gt;&lt;property id=&quot;20300&quot; value=&quot;Slide 5 - &amp;quot;Materials needed for the study circle&amp;quot;&quot;/&gt;&lt;property id=&quot;20307&quot; value=&quot;300&quot;/&gt;&lt;/object&gt;&lt;object type=&quot;3&quot; unique_id=&quot;10328&quot;&gt;&lt;property id=&quot;20148&quot; value=&quot;5&quot;/&gt;&lt;property id=&quot;20300&quot; value=&quot;Slide 6 - &amp;quot;Video&amp;quot;&quot;/&gt;&lt;property id=&quot;20307&quot; value=&quot;301&quot;/&gt;&lt;/object&gt;&lt;object type=&quot;3&quot; unique_id=&quot;10329&quot;&gt;&lt;property id=&quot;20148&quot; value=&quot;5&quot;/&gt;&lt;property id=&quot;20300&quot; value=&quot;Slide 7&quot;/&gt;&lt;property id=&quot;20307&quot; value=&quot;304&quot;/&gt;&lt;/object&gt;&lt;object type=&quot;3&quot; unique_id=&quot;10330&quot;&gt;&lt;property id=&quot;20148&quot; value=&quot;5&quot;/&gt;&lt;property id=&quot;20300&quot; value=&quot;Slide 9 - &amp;quot;Listen to Recording&amp;#x0D;&amp;#x0A;&amp;quot;&quot;/&gt;&lt;property id=&quot;20307&quot; value=&quot;305&quot;/&gt;&lt;/object&gt;&lt;object type=&quot;3&quot; unique_id=&quot;10331&quot;&gt;&lt;property id=&quot;20148&quot; value=&quot;5&quot;/&gt;&lt;property id=&quot;20300&quot; value=&quot;Slide 11 - &amp;quot;Digging Deeper:&amp;#x0D;&amp;#x0A;Questions&amp;quot;&quot;/&gt;&lt;property id=&quot;20307&quot; value=&quot;306&quot;/&gt;&lt;/object&gt;&lt;object type=&quot;3&quot; unique_id=&quot;10332&quot;&gt;&lt;property id=&quot;20148&quot; value=&quot;5&quot;/&gt;&lt;property id=&quot;20300&quot; value=&quot;Slide 12 - &amp;quot;Digging Deeper:&amp;#x0D;&amp;#x0A;What then is the reward?&amp;quot;&quot;/&gt;&lt;property id=&quot;20307&quot; value=&quot;307&quot;/&gt;&lt;/object&gt;&lt;object type=&quot;3&quot; unique_id=&quot;10333&quot;&gt;&lt;property id=&quot;20148&quot; value=&quot;5&quot;/&gt;&lt;property id=&quot;20300&quot; value=&quot;Slide 13 - &amp;quot;Digging Deeper:&amp;#x0D;&amp;#x0A;Questions&amp;quot;&quot;/&gt;&lt;property id=&quot;20307&quot; value=&quot;285&quot;/&gt;&lt;/object&gt;&lt;object type=&quot;3&quot; unique_id=&quot;10334&quot;&gt;&lt;property id=&quot;20148&quot; value=&quot;5&quot;/&gt;&lt;property id=&quot;20300&quot; value=&quot;Slide 14 - &amp;quot;Digging Deeper:&amp;#x0D;&amp;#x0A;Different degrees of self-sacrifice&amp;quot;&quot;/&gt;&lt;property id=&quot;20307&quot; value=&quot;286&quot;/&gt;&lt;/object&gt;&lt;object type=&quot;3&quot; unique_id=&quot;10335&quot;&gt;&lt;property id=&quot;20148&quot; value=&quot;5&quot;/&gt;&lt;property id=&quot;20300&quot; value=&quot;Slide 15 - &amp;quot;Activity&amp;quot;&quot;/&gt;&lt;property id=&quot;20307&quot; value=&quot;309&quot;/&gt;&lt;/object&gt;&lt;object type=&quot;3&quot; unique_id=&quot;10336&quot;&gt;&lt;property id=&quot;20148&quot; value=&quot;5&quot;/&gt;&lt;property id=&quot;20300&quot; value=&quot;Slide 16 - &amp;quot;Activity&amp;quot;&quot;/&gt;&lt;property id=&quot;20307&quot; value=&quot;310&quot;/&gt;&lt;/object&gt;&lt;object type=&quot;3&quot; unique_id=&quot;10337&quot;&gt;&lt;property id=&quot;20148&quot; value=&quot;5&quot;/&gt;&lt;property id=&quot;20300&quot; value=&quot;Slide 17 - &amp;quot;Scenario 1&amp;quot;&quot;/&gt;&lt;property id=&quot;20307&quot; value=&quot;315&quot;/&gt;&lt;/object&gt;&lt;object type=&quot;3&quot; unique_id=&quot;10338&quot;&gt;&lt;property id=&quot;20148&quot; value=&quot;5&quot;/&gt;&lt;property id=&quot;20300&quot; value=&quot;Slide 19 - &amp;quot;Scenario 3&amp;quot;&quot;/&gt;&lt;property id=&quot;20307&quot; value=&quot;317&quot;/&gt;&lt;/object&gt;&lt;object type=&quot;3&quot; unique_id=&quot;10339&quot;&gt;&lt;property id=&quot;20148&quot; value=&quot;5&quot;/&gt;&lt;property id=&quot;20300&quot; value=&quot;Slide 20 - &amp;quot;Scenario 4&amp;quot;&quot;/&gt;&lt;property id=&quot;20307&quot; value=&quot;32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1924</Words>
  <Application>Microsoft Office PowerPoint</Application>
  <PresentationFormat>On-screen Show (4:3)</PresentationFormat>
  <Paragraphs>152</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Leading a Spiritual Life </vt:lpstr>
      <vt:lpstr>It’s a supplemental doc!</vt:lpstr>
      <vt:lpstr>Agenda</vt:lpstr>
      <vt:lpstr>Purpose of Study Circle</vt:lpstr>
      <vt:lpstr>Materials needed for the study circle</vt:lpstr>
      <vt:lpstr>Video</vt:lpstr>
      <vt:lpstr>Video:  Follow Up Quote</vt:lpstr>
      <vt:lpstr>Opening meditation: Tree Meditation </vt:lpstr>
      <vt:lpstr>Listen to Recording</vt:lpstr>
      <vt:lpstr>Reviewing Self-Confidence and Self-Satisfaction</vt:lpstr>
      <vt:lpstr>Understanding the topic of Self-Sacrifice</vt:lpstr>
      <vt:lpstr>  Digging Deeper: What is Self-Sacrifice?</vt:lpstr>
      <vt:lpstr>PowerPoint Presentation</vt:lpstr>
      <vt:lpstr>Digging Deeper: What then is the reward?</vt:lpstr>
      <vt:lpstr>PowerPoint Presentation</vt:lpstr>
      <vt:lpstr>Digging Deeper: Different degrees of self-sacrifice</vt:lpstr>
      <vt:lpstr>Different Religions on Self-Sacrifice</vt:lpstr>
      <vt:lpstr>Activity</vt:lpstr>
      <vt:lpstr>Activity</vt:lpstr>
      <vt:lpstr>Case Scenarios on Self-Sacrifice</vt:lpstr>
      <vt:lpstr>Scenario 1</vt:lpstr>
      <vt:lpstr>Scenario 2</vt:lpstr>
      <vt:lpstr>Scenario 3</vt:lpstr>
      <vt:lpstr>Scenario 4</vt:lpstr>
      <vt:lpstr>Story Corner</vt:lpstr>
      <vt:lpstr>Cultivating Self-Sacrifice</vt:lpstr>
      <vt:lpstr>Independent Study: Prema Vahini</vt:lpstr>
      <vt:lpstr>Finish with  Om Shanti Shanti Shantih.</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CirSelf Confidence</dc:title>
  <dc:creator>Bhagawan Sri Sathya Sai Baba</dc:creator>
  <cp:lastModifiedBy>sairam</cp:lastModifiedBy>
  <cp:revision>240</cp:revision>
  <dcterms:created xsi:type="dcterms:W3CDTF">2012-03-26T01:31:03Z</dcterms:created>
  <dcterms:modified xsi:type="dcterms:W3CDTF">2012-10-22T05:11:22Z</dcterms:modified>
</cp:coreProperties>
</file>